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24" d="100"/>
          <a:sy n="124" d="100"/>
        </p:scale>
        <p:origin x="9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21/04/2026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2026 Week 16 (</a:t>
            </a:r>
            <a:r>
              <a:rPr lang="en-US" altLang="en-US" sz="2000" b="1" dirty="0"/>
              <a:t>13/04/2026 – 19/04/2026</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BB38B970-02FD-DF07-6C34-A1B988E4D781}"/>
              </a:ext>
            </a:extLst>
          </p:cNvPr>
          <p:cNvPicPr>
            <a:picLocks noChangeAspect="1"/>
          </p:cNvPicPr>
          <p:nvPr/>
        </p:nvPicPr>
        <p:blipFill>
          <a:blip r:embed="rId2"/>
          <a:stretch>
            <a:fillRect/>
          </a:stretch>
        </p:blipFill>
        <p:spPr>
          <a:xfrm>
            <a:off x="1328736" y="2311053"/>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12 000 MW</a:t>
            </a:r>
          </a:p>
          <a:p>
            <a:pPr algn="just">
              <a:spcBef>
                <a:spcPts val="0"/>
              </a:spcBef>
              <a:buClr>
                <a:schemeClr val="tx2">
                  <a:lumMod val="50000"/>
                </a:schemeClr>
              </a:buClr>
            </a:pPr>
            <a:r>
              <a:rPr lang="en-ZA" sz="1600" dirty="0"/>
              <a:t>Reserves: OR + UA = </a:t>
            </a:r>
            <a:r>
              <a:rPr lang="en-ZA" sz="1600" b="1" dirty="0"/>
              <a:t>14 200 MW</a:t>
            </a:r>
          </a:p>
          <a:p>
            <a:pPr algn="just">
              <a:spcBef>
                <a:spcPts val="0"/>
              </a:spcBef>
              <a:buClr>
                <a:schemeClr val="tx2">
                  <a:lumMod val="50000"/>
                </a:schemeClr>
              </a:buClr>
            </a:pPr>
            <a:r>
              <a:rPr lang="en-ZA" sz="1600" dirty="0"/>
              <a:t>Eskom Installed Capacity: </a:t>
            </a:r>
            <a:r>
              <a:rPr lang="en-ZA" sz="1600" b="1" dirty="0"/>
              <a:t>50 286 MW</a:t>
            </a:r>
            <a:r>
              <a:rPr lang="en-US" sz="1600" b="1" dirty="0"/>
              <a:t> </a:t>
            </a:r>
            <a:r>
              <a:rPr lang="en-US" sz="1600" dirty="0"/>
              <a:t>(</a:t>
            </a:r>
            <a:r>
              <a:rPr lang="es-ES" sz="1600" dirty="0"/>
              <a:t>Arnot U2, Matla U6 &amp; Tutuka U6 extended Inoperable</a:t>
            </a:r>
            <a:r>
              <a:rPr lang="en-US" sz="1600" dirty="0"/>
              <a:t>)</a:t>
            </a:r>
            <a:endParaRPr lang="en-ZA" sz="1600" dirty="0"/>
          </a:p>
          <a:p>
            <a:pPr>
              <a:spcBef>
                <a:spcPts val="0"/>
              </a:spcBef>
              <a:buClr>
                <a:schemeClr val="tx2">
                  <a:lumMod val="50000"/>
                </a:schemeClr>
              </a:buClr>
            </a:pPr>
            <a:r>
              <a:rPr lang="en-ZA" sz="1600" dirty="0"/>
              <a:t>Installed Dispatchable Capacity: </a:t>
            </a:r>
            <a:r>
              <a:rPr lang="en-ZA" sz="1600" b="1" dirty="0"/>
              <a:t>51 441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6102C42-2446-3188-FAF3-CDF38F0B33CB}"/>
              </a:ext>
            </a:extLst>
          </p:cNvPr>
          <p:cNvPicPr>
            <a:picLocks noChangeAspect="1"/>
          </p:cNvPicPr>
          <p:nvPr/>
        </p:nvPicPr>
        <p:blipFill>
          <a:blip r:embed="rId3"/>
          <a:stretch>
            <a:fillRect/>
          </a:stretch>
        </p:blipFill>
        <p:spPr>
          <a:xfrm>
            <a:off x="1456471" y="980728"/>
            <a:ext cx="5821244"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6" name="Picture 5">
            <a:extLst>
              <a:ext uri="{FF2B5EF4-FFF2-40B4-BE49-F238E27FC236}">
                <a16:creationId xmlns:a16="http://schemas.microsoft.com/office/drawing/2014/main" id="{D8FE9363-FC2D-C520-FA95-EB6D3489F44B}"/>
              </a:ext>
            </a:extLst>
          </p:cNvPr>
          <p:cNvPicPr>
            <a:picLocks noChangeAspect="1"/>
          </p:cNvPicPr>
          <p:nvPr/>
        </p:nvPicPr>
        <p:blipFill>
          <a:blip r:embed="rId2"/>
          <a:stretch>
            <a:fillRect/>
          </a:stretch>
        </p:blipFill>
        <p:spPr>
          <a:xfrm>
            <a:off x="0" y="971062"/>
            <a:ext cx="5356815" cy="2772749"/>
          </a:xfrm>
          <a:prstGeom prst="rect">
            <a:avLst/>
          </a:prstGeom>
        </p:spPr>
      </p:pic>
      <p:pic>
        <p:nvPicPr>
          <p:cNvPr id="13" name="Picture 12">
            <a:extLst>
              <a:ext uri="{FF2B5EF4-FFF2-40B4-BE49-F238E27FC236}">
                <a16:creationId xmlns:a16="http://schemas.microsoft.com/office/drawing/2014/main" id="{CFC440CB-8D10-4BEE-51B6-A72C1B4DE6C5}"/>
              </a:ext>
            </a:extLst>
          </p:cNvPr>
          <p:cNvPicPr>
            <a:picLocks noChangeAspect="1"/>
          </p:cNvPicPr>
          <p:nvPr/>
        </p:nvPicPr>
        <p:blipFill>
          <a:blip r:embed="rId3"/>
          <a:stretch>
            <a:fillRect/>
          </a:stretch>
        </p:blipFill>
        <p:spPr>
          <a:xfrm>
            <a:off x="5470046" y="3817997"/>
            <a:ext cx="4067175" cy="3040003"/>
          </a:xfrm>
          <a:prstGeom prst="rect">
            <a:avLst/>
          </a:prstGeom>
        </p:spPr>
      </p:pic>
      <p:pic>
        <p:nvPicPr>
          <p:cNvPr id="4" name="Picture 3">
            <a:extLst>
              <a:ext uri="{FF2B5EF4-FFF2-40B4-BE49-F238E27FC236}">
                <a16:creationId xmlns:a16="http://schemas.microsoft.com/office/drawing/2014/main" id="{1307A662-E94D-6319-BF1E-7A9C9C634390}"/>
              </a:ext>
            </a:extLst>
          </p:cNvPr>
          <p:cNvPicPr>
            <a:picLocks noChangeAspect="1"/>
          </p:cNvPicPr>
          <p:nvPr/>
        </p:nvPicPr>
        <p:blipFill>
          <a:blip r:embed="rId4"/>
          <a:stretch>
            <a:fillRect/>
          </a:stretch>
        </p:blipFill>
        <p:spPr>
          <a:xfrm>
            <a:off x="9650448" y="3127433"/>
            <a:ext cx="2395817" cy="1381125"/>
          </a:xfrm>
          <a:prstGeom prst="rect">
            <a:avLst/>
          </a:prstGeom>
        </p:spPr>
      </p:pic>
      <p:pic>
        <p:nvPicPr>
          <p:cNvPr id="3" name="Picture 2">
            <a:extLst>
              <a:ext uri="{FF2B5EF4-FFF2-40B4-BE49-F238E27FC236}">
                <a16:creationId xmlns:a16="http://schemas.microsoft.com/office/drawing/2014/main" id="{A094580B-A8ED-C9D1-2DD9-763D1D42680D}"/>
              </a:ext>
            </a:extLst>
          </p:cNvPr>
          <p:cNvPicPr>
            <a:picLocks noChangeAspect="1"/>
          </p:cNvPicPr>
          <p:nvPr/>
        </p:nvPicPr>
        <p:blipFill>
          <a:blip r:embed="rId5"/>
          <a:stretch>
            <a:fillRect/>
          </a:stretch>
        </p:blipFill>
        <p:spPr>
          <a:xfrm>
            <a:off x="0" y="3817995"/>
            <a:ext cx="5356815" cy="3040005"/>
          </a:xfrm>
          <a:prstGeom prst="rect">
            <a:avLst/>
          </a:prstGeom>
        </p:spPr>
      </p:pic>
      <p:pic>
        <p:nvPicPr>
          <p:cNvPr id="9" name="Picture 8">
            <a:extLst>
              <a:ext uri="{FF2B5EF4-FFF2-40B4-BE49-F238E27FC236}">
                <a16:creationId xmlns:a16="http://schemas.microsoft.com/office/drawing/2014/main" id="{20FAB7CB-5034-48B3-2208-2B3ABA2B0C44}"/>
              </a:ext>
            </a:extLst>
          </p:cNvPr>
          <p:cNvPicPr>
            <a:picLocks noChangeAspect="1"/>
          </p:cNvPicPr>
          <p:nvPr/>
        </p:nvPicPr>
        <p:blipFill>
          <a:blip r:embed="rId6"/>
          <a:stretch>
            <a:fillRect/>
          </a:stretch>
        </p:blipFill>
        <p:spPr>
          <a:xfrm>
            <a:off x="5470042" y="971062"/>
            <a:ext cx="4067175" cy="2772749"/>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43C2A139-78EE-4631-205B-44FEE80BAB7A}"/>
              </a:ext>
            </a:extLst>
          </p:cNvPr>
          <p:cNvPicPr>
            <a:picLocks noChangeAspect="1"/>
          </p:cNvPicPr>
          <p:nvPr/>
        </p:nvPicPr>
        <p:blipFill>
          <a:blip r:embed="rId2"/>
          <a:stretch>
            <a:fillRect/>
          </a:stretch>
        </p:blipFill>
        <p:spPr>
          <a:xfrm>
            <a:off x="9700553" y="2928776"/>
            <a:ext cx="2395936" cy="1383912"/>
          </a:xfrm>
          <a:prstGeom prst="rect">
            <a:avLst/>
          </a:prstGeom>
        </p:spPr>
      </p:pic>
      <p:pic>
        <p:nvPicPr>
          <p:cNvPr id="11" name="Picture 10">
            <a:extLst>
              <a:ext uri="{FF2B5EF4-FFF2-40B4-BE49-F238E27FC236}">
                <a16:creationId xmlns:a16="http://schemas.microsoft.com/office/drawing/2014/main" id="{C11A2EDF-BE56-D84E-B1D2-6421AEA4BD1B}"/>
              </a:ext>
            </a:extLst>
          </p:cNvPr>
          <p:cNvPicPr>
            <a:picLocks noChangeAspect="1"/>
          </p:cNvPicPr>
          <p:nvPr/>
        </p:nvPicPr>
        <p:blipFill>
          <a:blip r:embed="rId3"/>
          <a:stretch>
            <a:fillRect/>
          </a:stretch>
        </p:blipFill>
        <p:spPr>
          <a:xfrm>
            <a:off x="2331692" y="1045029"/>
            <a:ext cx="5730551" cy="5137657"/>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51 441 MW. (</a:t>
            </a:r>
            <a:r>
              <a:rPr lang="es-ES" sz="1100" dirty="0"/>
              <a:t>Arnot U2, Matla U6 &amp; Tutuka U6 extended Inoperable</a:t>
            </a:r>
            <a:r>
              <a:rPr lang="en-ZA" sz="1100" dirty="0"/>
              <a: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DFD4E90B-ED98-4F1D-6147-D07B8783C991}"/>
              </a:ext>
            </a:extLst>
          </p:cNvPr>
          <p:cNvPicPr>
            <a:picLocks noChangeAspect="1"/>
          </p:cNvPicPr>
          <p:nvPr/>
        </p:nvPicPr>
        <p:blipFill>
          <a:blip r:embed="rId2"/>
          <a:stretch>
            <a:fillRect/>
          </a:stretch>
        </p:blipFill>
        <p:spPr>
          <a:xfrm>
            <a:off x="1738312" y="1024858"/>
            <a:ext cx="8715375" cy="378150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B57B7C40-E3CF-C7A9-6CEC-DFD6B2A68889}"/>
              </a:ext>
            </a:extLst>
          </p:cNvPr>
          <p:cNvPicPr>
            <a:picLocks noChangeAspect="1"/>
          </p:cNvPicPr>
          <p:nvPr/>
        </p:nvPicPr>
        <p:blipFill>
          <a:blip r:embed="rId3"/>
          <a:stretch>
            <a:fillRect/>
          </a:stretch>
        </p:blipFill>
        <p:spPr>
          <a:xfrm>
            <a:off x="0" y="101123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4E69FE3D-19D2-2A1F-2D30-5EF57B502D5A}"/>
              </a:ext>
            </a:extLst>
          </p:cNvPr>
          <p:cNvPicPr>
            <a:picLocks noChangeAspect="1"/>
          </p:cNvPicPr>
          <p:nvPr/>
        </p:nvPicPr>
        <p:blipFill>
          <a:blip r:embed="rId2"/>
          <a:stretch>
            <a:fillRect/>
          </a:stretch>
        </p:blipFill>
        <p:spPr>
          <a:xfrm>
            <a:off x="0" y="99315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08E53C3A-3EB5-493D-6544-BCDDA84D2F50}"/>
              </a:ext>
            </a:extLst>
          </p:cNvPr>
          <p:cNvPicPr>
            <a:picLocks noChangeAspect="1"/>
          </p:cNvPicPr>
          <p:nvPr/>
        </p:nvPicPr>
        <p:blipFill>
          <a:blip r:embed="rId2"/>
          <a:stretch>
            <a:fillRect/>
          </a:stretch>
        </p:blipFill>
        <p:spPr>
          <a:xfrm>
            <a:off x="0" y="96441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6DBFB72D-CFB4-19BB-CDA5-904874934719}"/>
              </a:ext>
            </a:extLst>
          </p:cNvPr>
          <p:cNvPicPr>
            <a:picLocks noChangeAspect="1"/>
          </p:cNvPicPr>
          <p:nvPr/>
        </p:nvPicPr>
        <p:blipFill>
          <a:blip r:embed="rId3"/>
          <a:stretch>
            <a:fillRect/>
          </a:stretch>
        </p:blipFill>
        <p:spPr>
          <a:xfrm>
            <a:off x="0" y="99315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228358C2-7115-EA82-0826-2C5117C33F15}"/>
              </a:ext>
            </a:extLst>
          </p:cNvPr>
          <p:cNvPicPr>
            <a:picLocks noChangeAspect="1"/>
          </p:cNvPicPr>
          <p:nvPr/>
        </p:nvPicPr>
        <p:blipFill>
          <a:blip r:embed="rId2"/>
          <a:stretch>
            <a:fillRect/>
          </a:stretch>
        </p:blipFill>
        <p:spPr>
          <a:xfrm>
            <a:off x="0" y="993150"/>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EF60432E-3A91-2204-12DC-A874D6A63603}"/>
              </a:ext>
            </a:extLst>
          </p:cNvPr>
          <p:cNvPicPr>
            <a:picLocks noChangeAspect="1"/>
          </p:cNvPicPr>
          <p:nvPr/>
        </p:nvPicPr>
        <p:blipFill>
          <a:blip r:embed="rId2"/>
          <a:stretch>
            <a:fillRect/>
          </a:stretch>
        </p:blipFill>
        <p:spPr>
          <a:xfrm>
            <a:off x="0" y="1000834"/>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1931</TotalTime>
  <Words>650</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341</cp:revision>
  <dcterms:created xsi:type="dcterms:W3CDTF">2020-01-06T09:48:40Z</dcterms:created>
  <dcterms:modified xsi:type="dcterms:W3CDTF">2026-04-21T06:20:30Z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