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6357" autoAdjust="0"/>
  </p:normalViewPr>
  <p:slideViewPr>
    <p:cSldViewPr snapToGrid="0">
      <p:cViewPr varScale="1">
        <p:scale>
          <a:sx n="124" d="100"/>
          <a:sy n="124" d="100"/>
        </p:scale>
        <p:origin x="9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31/03/2026</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2026 Week 13 (</a:t>
            </a:r>
            <a:r>
              <a:rPr lang="en-US" altLang="en-US" sz="2000" b="1" dirty="0"/>
              <a:t>23/03/2026 – 29/03/2026</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4" name="Picture 3">
            <a:extLst>
              <a:ext uri="{FF2B5EF4-FFF2-40B4-BE49-F238E27FC236}">
                <a16:creationId xmlns:a16="http://schemas.microsoft.com/office/drawing/2014/main" id="{9C2E7444-4602-D0CC-6397-22372FF1F9F9}"/>
              </a:ext>
            </a:extLst>
          </p:cNvPr>
          <p:cNvPicPr>
            <a:picLocks noChangeAspect="1"/>
          </p:cNvPicPr>
          <p:nvPr/>
        </p:nvPicPr>
        <p:blipFill>
          <a:blip r:embed="rId2"/>
          <a:stretch>
            <a:fillRect/>
          </a:stretch>
        </p:blipFill>
        <p:spPr>
          <a:xfrm>
            <a:off x="1328737" y="2733675"/>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lnSpcReduction="10000"/>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12 000 MW (was 13000 MW before 1 April 2026)</a:t>
            </a:r>
          </a:p>
          <a:p>
            <a:pPr algn="just">
              <a:spcBef>
                <a:spcPts val="0"/>
              </a:spcBef>
              <a:buClr>
                <a:schemeClr val="tx2">
                  <a:lumMod val="50000"/>
                </a:schemeClr>
              </a:buClr>
            </a:pPr>
            <a:r>
              <a:rPr lang="en-ZA" sz="1600" dirty="0"/>
              <a:t>Reserves: OR + UA = </a:t>
            </a:r>
            <a:r>
              <a:rPr lang="en-ZA" sz="1600" b="1" dirty="0"/>
              <a:t>14 200 MW</a:t>
            </a:r>
          </a:p>
          <a:p>
            <a:pPr algn="just">
              <a:spcBef>
                <a:spcPts val="0"/>
              </a:spcBef>
              <a:buClr>
                <a:schemeClr val="tx2">
                  <a:lumMod val="50000"/>
                </a:schemeClr>
              </a:buClr>
            </a:pPr>
            <a:r>
              <a:rPr lang="en-ZA" sz="1600" dirty="0"/>
              <a:t>Eskom Installed Capacity: </a:t>
            </a:r>
            <a:r>
              <a:rPr lang="en-ZA" sz="1600" b="1" dirty="0"/>
              <a:t>50 286 MW</a:t>
            </a:r>
            <a:r>
              <a:rPr lang="en-US" sz="1600" b="1" dirty="0"/>
              <a:t> </a:t>
            </a:r>
            <a:r>
              <a:rPr lang="en-US" sz="1600" dirty="0"/>
              <a:t>(</a:t>
            </a:r>
            <a:r>
              <a:rPr lang="es-ES" sz="1600" dirty="0"/>
              <a:t>Arnot U2, Matla U6 &amp; Tutuka U6 extended Inoperable</a:t>
            </a:r>
            <a:r>
              <a:rPr lang="en-US" sz="1600" dirty="0"/>
              <a:t>)</a:t>
            </a:r>
            <a:endParaRPr lang="en-ZA" sz="1600" dirty="0"/>
          </a:p>
          <a:p>
            <a:pPr>
              <a:spcBef>
                <a:spcPts val="0"/>
              </a:spcBef>
              <a:buClr>
                <a:schemeClr val="tx2">
                  <a:lumMod val="50000"/>
                </a:schemeClr>
              </a:buClr>
            </a:pPr>
            <a:r>
              <a:rPr lang="en-ZA" sz="1600" dirty="0"/>
              <a:t>Installed Dispatchable Capacity: </a:t>
            </a:r>
            <a:r>
              <a:rPr lang="en-ZA" sz="1600" b="1" dirty="0"/>
              <a:t>51 441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F551C403-0BB4-1898-728E-950026AB6B5A}"/>
              </a:ext>
            </a:extLst>
          </p:cNvPr>
          <p:cNvPicPr>
            <a:picLocks noChangeAspect="1"/>
          </p:cNvPicPr>
          <p:nvPr/>
        </p:nvPicPr>
        <p:blipFill>
          <a:blip r:embed="rId3"/>
          <a:stretch>
            <a:fillRect/>
          </a:stretch>
        </p:blipFill>
        <p:spPr>
          <a:xfrm>
            <a:off x="1454942" y="980728"/>
            <a:ext cx="5516939"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6" name="Picture 5">
            <a:extLst>
              <a:ext uri="{FF2B5EF4-FFF2-40B4-BE49-F238E27FC236}">
                <a16:creationId xmlns:a16="http://schemas.microsoft.com/office/drawing/2014/main" id="{D8FE9363-FC2D-C520-FA95-EB6D3489F44B}"/>
              </a:ext>
            </a:extLst>
          </p:cNvPr>
          <p:cNvPicPr>
            <a:picLocks noChangeAspect="1"/>
          </p:cNvPicPr>
          <p:nvPr/>
        </p:nvPicPr>
        <p:blipFill>
          <a:blip r:embed="rId2"/>
          <a:stretch>
            <a:fillRect/>
          </a:stretch>
        </p:blipFill>
        <p:spPr>
          <a:xfrm>
            <a:off x="0" y="971062"/>
            <a:ext cx="5356815" cy="2772749"/>
          </a:xfrm>
          <a:prstGeom prst="rect">
            <a:avLst/>
          </a:prstGeom>
        </p:spPr>
      </p:pic>
      <p:pic>
        <p:nvPicPr>
          <p:cNvPr id="13" name="Picture 12">
            <a:extLst>
              <a:ext uri="{FF2B5EF4-FFF2-40B4-BE49-F238E27FC236}">
                <a16:creationId xmlns:a16="http://schemas.microsoft.com/office/drawing/2014/main" id="{CFC440CB-8D10-4BEE-51B6-A72C1B4DE6C5}"/>
              </a:ext>
            </a:extLst>
          </p:cNvPr>
          <p:cNvPicPr>
            <a:picLocks noChangeAspect="1"/>
          </p:cNvPicPr>
          <p:nvPr/>
        </p:nvPicPr>
        <p:blipFill>
          <a:blip r:embed="rId3"/>
          <a:stretch>
            <a:fillRect/>
          </a:stretch>
        </p:blipFill>
        <p:spPr>
          <a:xfrm>
            <a:off x="5470046" y="3817997"/>
            <a:ext cx="4067175" cy="3040003"/>
          </a:xfrm>
          <a:prstGeom prst="rect">
            <a:avLst/>
          </a:prstGeom>
        </p:spPr>
      </p:pic>
      <p:pic>
        <p:nvPicPr>
          <p:cNvPr id="4" name="Picture 3">
            <a:extLst>
              <a:ext uri="{FF2B5EF4-FFF2-40B4-BE49-F238E27FC236}">
                <a16:creationId xmlns:a16="http://schemas.microsoft.com/office/drawing/2014/main" id="{34C8B624-F4E8-77A4-5038-5FAAD5808094}"/>
              </a:ext>
            </a:extLst>
          </p:cNvPr>
          <p:cNvPicPr>
            <a:picLocks noChangeAspect="1"/>
          </p:cNvPicPr>
          <p:nvPr/>
        </p:nvPicPr>
        <p:blipFill>
          <a:blip r:embed="rId4"/>
          <a:stretch>
            <a:fillRect/>
          </a:stretch>
        </p:blipFill>
        <p:spPr>
          <a:xfrm>
            <a:off x="5470045" y="971062"/>
            <a:ext cx="4067175" cy="2772749"/>
          </a:xfrm>
          <a:prstGeom prst="rect">
            <a:avLst/>
          </a:prstGeom>
        </p:spPr>
      </p:pic>
      <p:pic>
        <p:nvPicPr>
          <p:cNvPr id="5" name="Picture 4">
            <a:extLst>
              <a:ext uri="{FF2B5EF4-FFF2-40B4-BE49-F238E27FC236}">
                <a16:creationId xmlns:a16="http://schemas.microsoft.com/office/drawing/2014/main" id="{2A8A1020-F12B-3014-B724-549B2F6AF2B7}"/>
              </a:ext>
            </a:extLst>
          </p:cNvPr>
          <p:cNvPicPr>
            <a:picLocks noChangeAspect="1"/>
          </p:cNvPicPr>
          <p:nvPr/>
        </p:nvPicPr>
        <p:blipFill>
          <a:blip r:embed="rId5"/>
          <a:stretch>
            <a:fillRect/>
          </a:stretch>
        </p:blipFill>
        <p:spPr>
          <a:xfrm>
            <a:off x="9650450" y="3127434"/>
            <a:ext cx="2428851" cy="1381125"/>
          </a:xfrm>
          <a:prstGeom prst="rect">
            <a:avLst/>
          </a:prstGeom>
        </p:spPr>
      </p:pic>
      <p:pic>
        <p:nvPicPr>
          <p:cNvPr id="9" name="Picture 8">
            <a:extLst>
              <a:ext uri="{FF2B5EF4-FFF2-40B4-BE49-F238E27FC236}">
                <a16:creationId xmlns:a16="http://schemas.microsoft.com/office/drawing/2014/main" id="{AFC58389-A460-80B9-F74F-8B874F4D09F4}"/>
              </a:ext>
            </a:extLst>
          </p:cNvPr>
          <p:cNvPicPr>
            <a:picLocks noChangeAspect="1"/>
          </p:cNvPicPr>
          <p:nvPr/>
        </p:nvPicPr>
        <p:blipFill>
          <a:blip r:embed="rId6"/>
          <a:stretch>
            <a:fillRect/>
          </a:stretch>
        </p:blipFill>
        <p:spPr>
          <a:xfrm>
            <a:off x="0" y="3817996"/>
            <a:ext cx="5356815" cy="3040003"/>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4" name="Picture 3">
            <a:extLst>
              <a:ext uri="{FF2B5EF4-FFF2-40B4-BE49-F238E27FC236}">
                <a16:creationId xmlns:a16="http://schemas.microsoft.com/office/drawing/2014/main" id="{12649222-15F7-549B-0422-EE95976FB679}"/>
              </a:ext>
            </a:extLst>
          </p:cNvPr>
          <p:cNvPicPr>
            <a:picLocks noChangeAspect="1"/>
          </p:cNvPicPr>
          <p:nvPr/>
        </p:nvPicPr>
        <p:blipFill>
          <a:blip r:embed="rId2"/>
          <a:stretch>
            <a:fillRect/>
          </a:stretch>
        </p:blipFill>
        <p:spPr>
          <a:xfrm>
            <a:off x="9666895" y="2928776"/>
            <a:ext cx="2432515" cy="1383912"/>
          </a:xfrm>
          <a:prstGeom prst="rect">
            <a:avLst/>
          </a:prstGeom>
        </p:spPr>
      </p:pic>
      <p:pic>
        <p:nvPicPr>
          <p:cNvPr id="5" name="Picture 4">
            <a:extLst>
              <a:ext uri="{FF2B5EF4-FFF2-40B4-BE49-F238E27FC236}">
                <a16:creationId xmlns:a16="http://schemas.microsoft.com/office/drawing/2014/main" id="{F9B2D32B-5644-CF2E-ECBB-229BB498A61A}"/>
              </a:ext>
            </a:extLst>
          </p:cNvPr>
          <p:cNvPicPr>
            <a:picLocks noChangeAspect="1"/>
          </p:cNvPicPr>
          <p:nvPr/>
        </p:nvPicPr>
        <p:blipFill>
          <a:blip r:embed="rId3"/>
          <a:stretch>
            <a:fillRect/>
          </a:stretch>
        </p:blipFill>
        <p:spPr>
          <a:xfrm>
            <a:off x="2417996" y="1067271"/>
            <a:ext cx="5849938" cy="5106922"/>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51 441 MW. (</a:t>
            </a:r>
            <a:r>
              <a:rPr lang="es-ES" sz="1100" dirty="0"/>
              <a:t>Arnot U2, Matla U6 &amp; Tutuka U6 extended Inoperable</a:t>
            </a:r>
            <a:r>
              <a:rPr lang="en-ZA" sz="1100" dirty="0"/>
              <a:t>)</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4" name="Picture 3">
            <a:extLst>
              <a:ext uri="{FF2B5EF4-FFF2-40B4-BE49-F238E27FC236}">
                <a16:creationId xmlns:a16="http://schemas.microsoft.com/office/drawing/2014/main" id="{BF0491C4-FB3F-B045-1D94-78A5F73E1054}"/>
              </a:ext>
            </a:extLst>
          </p:cNvPr>
          <p:cNvPicPr>
            <a:picLocks noChangeAspect="1"/>
          </p:cNvPicPr>
          <p:nvPr/>
        </p:nvPicPr>
        <p:blipFill>
          <a:blip r:embed="rId2"/>
          <a:stretch>
            <a:fillRect/>
          </a:stretch>
        </p:blipFill>
        <p:spPr>
          <a:xfrm>
            <a:off x="1738312" y="1032542"/>
            <a:ext cx="8715375" cy="3773820"/>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5" name="Picture 4">
            <a:extLst>
              <a:ext uri="{FF2B5EF4-FFF2-40B4-BE49-F238E27FC236}">
                <a16:creationId xmlns:a16="http://schemas.microsoft.com/office/drawing/2014/main" id="{6F9F1EFF-7EE0-E546-66B3-45F329D83B8D}"/>
              </a:ext>
            </a:extLst>
          </p:cNvPr>
          <p:cNvPicPr>
            <a:picLocks noChangeAspect="1"/>
          </p:cNvPicPr>
          <p:nvPr/>
        </p:nvPicPr>
        <p:blipFill>
          <a:blip r:embed="rId3"/>
          <a:stretch>
            <a:fillRect/>
          </a:stretch>
        </p:blipFill>
        <p:spPr>
          <a:xfrm>
            <a:off x="0" y="1011236"/>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5" name="Picture 4">
            <a:extLst>
              <a:ext uri="{FF2B5EF4-FFF2-40B4-BE49-F238E27FC236}">
                <a16:creationId xmlns:a16="http://schemas.microsoft.com/office/drawing/2014/main" id="{87F8A81E-06B1-F6DD-61CC-D5E3B9F57836}"/>
              </a:ext>
            </a:extLst>
          </p:cNvPr>
          <p:cNvPicPr>
            <a:picLocks noChangeAspect="1"/>
          </p:cNvPicPr>
          <p:nvPr/>
        </p:nvPicPr>
        <p:blipFill>
          <a:blip r:embed="rId2"/>
          <a:stretch>
            <a:fillRect/>
          </a:stretch>
        </p:blipFill>
        <p:spPr>
          <a:xfrm>
            <a:off x="0" y="993150"/>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5" name="Picture 4">
            <a:extLst>
              <a:ext uri="{FF2B5EF4-FFF2-40B4-BE49-F238E27FC236}">
                <a16:creationId xmlns:a16="http://schemas.microsoft.com/office/drawing/2014/main" id="{EDCAF1D2-3092-0AFD-BEC7-99EE7A966ED7}"/>
              </a:ext>
            </a:extLst>
          </p:cNvPr>
          <p:cNvPicPr>
            <a:picLocks noChangeAspect="1"/>
          </p:cNvPicPr>
          <p:nvPr/>
        </p:nvPicPr>
        <p:blipFill>
          <a:blip r:embed="rId2"/>
          <a:stretch>
            <a:fillRect/>
          </a:stretch>
        </p:blipFill>
        <p:spPr>
          <a:xfrm>
            <a:off x="0" y="972101"/>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5" name="Picture 4">
            <a:extLst>
              <a:ext uri="{FF2B5EF4-FFF2-40B4-BE49-F238E27FC236}">
                <a16:creationId xmlns:a16="http://schemas.microsoft.com/office/drawing/2014/main" id="{EAEB1A7B-77CD-FCC7-1144-82187C34C72D}"/>
              </a:ext>
            </a:extLst>
          </p:cNvPr>
          <p:cNvPicPr>
            <a:picLocks noChangeAspect="1"/>
          </p:cNvPicPr>
          <p:nvPr/>
        </p:nvPicPr>
        <p:blipFill>
          <a:blip r:embed="rId3"/>
          <a:stretch>
            <a:fillRect/>
          </a:stretch>
        </p:blipFill>
        <p:spPr>
          <a:xfrm>
            <a:off x="0" y="993150"/>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5" name="Picture 4">
            <a:extLst>
              <a:ext uri="{FF2B5EF4-FFF2-40B4-BE49-F238E27FC236}">
                <a16:creationId xmlns:a16="http://schemas.microsoft.com/office/drawing/2014/main" id="{FD0028E5-D061-91C9-6680-9C09A0E3242B}"/>
              </a:ext>
            </a:extLst>
          </p:cNvPr>
          <p:cNvPicPr>
            <a:picLocks noChangeAspect="1"/>
          </p:cNvPicPr>
          <p:nvPr/>
        </p:nvPicPr>
        <p:blipFill>
          <a:blip r:embed="rId2"/>
          <a:stretch>
            <a:fillRect/>
          </a:stretch>
        </p:blipFill>
        <p:spPr>
          <a:xfrm>
            <a:off x="0" y="993150"/>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5" name="Picture 4">
            <a:extLst>
              <a:ext uri="{FF2B5EF4-FFF2-40B4-BE49-F238E27FC236}">
                <a16:creationId xmlns:a16="http://schemas.microsoft.com/office/drawing/2014/main" id="{AD6B316C-813C-C086-AE37-FBC73D1A47BE}"/>
              </a:ext>
            </a:extLst>
          </p:cNvPr>
          <p:cNvPicPr>
            <a:picLocks noChangeAspect="1"/>
          </p:cNvPicPr>
          <p:nvPr/>
        </p:nvPicPr>
        <p:blipFill>
          <a:blip r:embed="rId2"/>
          <a:stretch>
            <a:fillRect/>
          </a:stretch>
        </p:blipFill>
        <p:spPr>
          <a:xfrm>
            <a:off x="0" y="993150"/>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1906</TotalTime>
  <Words>659</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335</cp:revision>
  <dcterms:created xsi:type="dcterms:W3CDTF">2020-01-06T09:48:40Z</dcterms:created>
  <dcterms:modified xsi:type="dcterms:W3CDTF">2026-03-31T06:59:01Z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