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1"/>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867" r:id="rId19"/>
    <p:sldId id="304"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25" autoAdjust="0"/>
    <p:restoredTop sz="96357" autoAdjust="0"/>
  </p:normalViewPr>
  <p:slideViewPr>
    <p:cSldViewPr snapToGrid="0">
      <p:cViewPr varScale="1">
        <p:scale>
          <a:sx n="111" d="100"/>
          <a:sy n="111" d="100"/>
        </p:scale>
        <p:origin x="61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gs" Target="tags/tag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27/01/2026</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6.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4.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4.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24.emf"/><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2026 Week 4 (</a:t>
            </a:r>
            <a:r>
              <a:rPr lang="en-US" altLang="en-US" sz="2000" b="1" dirty="0"/>
              <a:t>19/01/2026 – 25/01/2026</a:t>
            </a:r>
            <a:r>
              <a:rPr lang="en-US" altLang="en-US" sz="2400" b="1" dirty="0"/>
              <a:t>)</a:t>
            </a: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3" name="Picture 2">
            <a:extLst>
              <a:ext uri="{FF2B5EF4-FFF2-40B4-BE49-F238E27FC236}">
                <a16:creationId xmlns:a16="http://schemas.microsoft.com/office/drawing/2014/main" id="{3013BD90-B844-992D-4FB1-F2F32FA02C56}"/>
              </a:ext>
            </a:extLst>
          </p:cNvPr>
          <p:cNvPicPr>
            <a:picLocks noChangeAspect="1"/>
          </p:cNvPicPr>
          <p:nvPr/>
        </p:nvPicPr>
        <p:blipFill>
          <a:blip r:embed="rId2"/>
          <a:stretch>
            <a:fillRect/>
          </a:stretch>
        </p:blipFill>
        <p:spPr>
          <a:xfrm>
            <a:off x="1328736" y="2083966"/>
            <a:ext cx="9534525" cy="1390650"/>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423794" cy="5216872"/>
          </a:xfrm>
        </p:spPr>
        <p:txBody>
          <a:bodyPr>
            <a:normAutofit/>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13 000 MW</a:t>
            </a:r>
          </a:p>
          <a:p>
            <a:pPr algn="just">
              <a:spcBef>
                <a:spcPts val="0"/>
              </a:spcBef>
              <a:buClr>
                <a:schemeClr val="tx2">
                  <a:lumMod val="50000"/>
                </a:schemeClr>
              </a:buClr>
            </a:pPr>
            <a:r>
              <a:rPr lang="en-ZA" sz="1600" dirty="0"/>
              <a:t>Reserves: OR + UA = </a:t>
            </a:r>
            <a:r>
              <a:rPr lang="en-ZA" sz="1600" b="1" dirty="0"/>
              <a:t>15 200 MW</a:t>
            </a:r>
          </a:p>
          <a:p>
            <a:pPr algn="just">
              <a:spcBef>
                <a:spcPts val="0"/>
              </a:spcBef>
              <a:buClr>
                <a:schemeClr val="tx2">
                  <a:lumMod val="50000"/>
                </a:schemeClr>
              </a:buClr>
            </a:pPr>
            <a:r>
              <a:rPr lang="en-ZA" sz="1600" dirty="0"/>
              <a:t>Eskom Installed Capacity: </a:t>
            </a:r>
            <a:r>
              <a:rPr lang="en-ZA" sz="1600" b="1" dirty="0"/>
              <a:t>50 230 MW</a:t>
            </a:r>
            <a:r>
              <a:rPr lang="en-US" sz="1600" b="1" dirty="0"/>
              <a:t> </a:t>
            </a:r>
            <a:r>
              <a:rPr lang="en-US" sz="1600" dirty="0"/>
              <a:t>(Kusile Unit 6 Commercial 30 September 2025)</a:t>
            </a:r>
            <a:endParaRPr lang="en-ZA" sz="1600" dirty="0"/>
          </a:p>
          <a:p>
            <a:pPr>
              <a:spcBef>
                <a:spcPts val="0"/>
              </a:spcBef>
              <a:buClr>
                <a:schemeClr val="tx2">
                  <a:lumMod val="50000"/>
                </a:schemeClr>
              </a:buClr>
            </a:pPr>
            <a:r>
              <a:rPr lang="en-ZA" sz="1600" dirty="0"/>
              <a:t>Installed Dispatchable Capacity: </a:t>
            </a:r>
            <a:r>
              <a:rPr lang="en-ZA" sz="1600" b="1" dirty="0"/>
              <a:t>51 385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16B2DC03-42EE-9366-BE97-4A01C7433DDA}"/>
              </a:ext>
            </a:extLst>
          </p:cNvPr>
          <p:cNvPicPr>
            <a:picLocks noChangeAspect="1"/>
          </p:cNvPicPr>
          <p:nvPr/>
        </p:nvPicPr>
        <p:blipFill>
          <a:blip r:embed="rId3"/>
          <a:stretch>
            <a:fillRect/>
          </a:stretch>
        </p:blipFill>
        <p:spPr>
          <a:xfrm>
            <a:off x="1616358" y="980728"/>
            <a:ext cx="5422453" cy="5216872"/>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10" name="Picture 9">
            <a:extLst>
              <a:ext uri="{FF2B5EF4-FFF2-40B4-BE49-F238E27FC236}">
                <a16:creationId xmlns:a16="http://schemas.microsoft.com/office/drawing/2014/main" id="{B70B1BB7-F017-8205-345A-42A34222B78A}"/>
              </a:ext>
            </a:extLst>
          </p:cNvPr>
          <p:cNvPicPr>
            <a:picLocks noChangeAspect="1"/>
          </p:cNvPicPr>
          <p:nvPr/>
        </p:nvPicPr>
        <p:blipFill>
          <a:blip r:embed="rId2"/>
          <a:stretch>
            <a:fillRect/>
          </a:stretch>
        </p:blipFill>
        <p:spPr>
          <a:xfrm>
            <a:off x="9650454" y="3190872"/>
            <a:ext cx="2541545" cy="1381125"/>
          </a:xfrm>
          <a:prstGeom prst="rect">
            <a:avLst/>
          </a:prstGeom>
        </p:spPr>
      </p:pic>
      <p:pic>
        <p:nvPicPr>
          <p:cNvPr id="5" name="Picture 4">
            <a:extLst>
              <a:ext uri="{FF2B5EF4-FFF2-40B4-BE49-F238E27FC236}">
                <a16:creationId xmlns:a16="http://schemas.microsoft.com/office/drawing/2014/main" id="{6A887359-88BF-2AB2-84E8-501A14066533}"/>
              </a:ext>
            </a:extLst>
          </p:cNvPr>
          <p:cNvPicPr>
            <a:picLocks noChangeAspect="1"/>
          </p:cNvPicPr>
          <p:nvPr/>
        </p:nvPicPr>
        <p:blipFill>
          <a:blip r:embed="rId3"/>
          <a:stretch>
            <a:fillRect/>
          </a:stretch>
        </p:blipFill>
        <p:spPr>
          <a:xfrm>
            <a:off x="0" y="971062"/>
            <a:ext cx="5356817" cy="2772749"/>
          </a:xfrm>
          <a:prstGeom prst="rect">
            <a:avLst/>
          </a:prstGeom>
        </p:spPr>
      </p:pic>
      <p:pic>
        <p:nvPicPr>
          <p:cNvPr id="6" name="Picture 5">
            <a:extLst>
              <a:ext uri="{FF2B5EF4-FFF2-40B4-BE49-F238E27FC236}">
                <a16:creationId xmlns:a16="http://schemas.microsoft.com/office/drawing/2014/main" id="{EE9703A2-4CA9-0C1E-E187-DEB5966E1D7A}"/>
              </a:ext>
            </a:extLst>
          </p:cNvPr>
          <p:cNvPicPr>
            <a:picLocks noChangeAspect="1"/>
          </p:cNvPicPr>
          <p:nvPr/>
        </p:nvPicPr>
        <p:blipFill>
          <a:blip r:embed="rId4"/>
          <a:stretch>
            <a:fillRect/>
          </a:stretch>
        </p:blipFill>
        <p:spPr>
          <a:xfrm>
            <a:off x="0" y="3817997"/>
            <a:ext cx="5356817" cy="3040003"/>
          </a:xfrm>
          <a:prstGeom prst="rect">
            <a:avLst/>
          </a:prstGeom>
        </p:spPr>
      </p:pic>
      <p:pic>
        <p:nvPicPr>
          <p:cNvPr id="11" name="Picture 10">
            <a:extLst>
              <a:ext uri="{FF2B5EF4-FFF2-40B4-BE49-F238E27FC236}">
                <a16:creationId xmlns:a16="http://schemas.microsoft.com/office/drawing/2014/main" id="{6F3506AB-BE65-37A0-CCF4-1777E27CEC87}"/>
              </a:ext>
            </a:extLst>
          </p:cNvPr>
          <p:cNvPicPr>
            <a:picLocks noChangeAspect="1"/>
          </p:cNvPicPr>
          <p:nvPr/>
        </p:nvPicPr>
        <p:blipFill>
          <a:blip r:embed="rId5"/>
          <a:stretch>
            <a:fillRect/>
          </a:stretch>
        </p:blipFill>
        <p:spPr>
          <a:xfrm>
            <a:off x="5470049" y="971062"/>
            <a:ext cx="4067175" cy="2772749"/>
          </a:xfrm>
          <a:prstGeom prst="rect">
            <a:avLst/>
          </a:prstGeom>
        </p:spPr>
      </p:pic>
      <p:pic>
        <p:nvPicPr>
          <p:cNvPr id="12" name="Picture 11">
            <a:extLst>
              <a:ext uri="{FF2B5EF4-FFF2-40B4-BE49-F238E27FC236}">
                <a16:creationId xmlns:a16="http://schemas.microsoft.com/office/drawing/2014/main" id="{1D7D701C-6EF2-B992-68A0-283AD513AE9B}"/>
              </a:ext>
            </a:extLst>
          </p:cNvPr>
          <p:cNvPicPr>
            <a:picLocks noChangeAspect="1"/>
          </p:cNvPicPr>
          <p:nvPr/>
        </p:nvPicPr>
        <p:blipFill>
          <a:blip r:embed="rId6"/>
          <a:stretch>
            <a:fillRect/>
          </a:stretch>
        </p:blipFill>
        <p:spPr>
          <a:xfrm>
            <a:off x="5470047" y="3817997"/>
            <a:ext cx="4067175" cy="3040003"/>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Estimated Rooftop PV</a:t>
            </a:r>
            <a:endParaRPr lang="en-US" sz="2000" dirty="0">
              <a:solidFill>
                <a:schemeClr val="bg1"/>
              </a:solidFill>
            </a:endParaRPr>
          </a:p>
        </p:txBody>
      </p:sp>
      <p:sp>
        <p:nvSpPr>
          <p:cNvPr id="9" name="Rectangle 4">
            <a:extLst>
              <a:ext uri="{FF2B5EF4-FFF2-40B4-BE49-F238E27FC236}">
                <a16:creationId xmlns:a16="http://schemas.microsoft.com/office/drawing/2014/main" id="{F3D09198-7E30-1D4F-F48C-B4931425ABDA}"/>
              </a:ext>
            </a:extLst>
          </p:cNvPr>
          <p:cNvSpPr>
            <a:spLocks noChangeArrowheads="1"/>
          </p:cNvSpPr>
          <p:nvPr/>
        </p:nvSpPr>
        <p:spPr bwMode="auto">
          <a:xfrm>
            <a:off x="446469" y="6182686"/>
            <a:ext cx="11299062" cy="675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6700" indent="-266700"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spcBef>
                <a:spcPts val="0"/>
              </a:spcBef>
              <a:buFont typeface="Wingdings" panose="05000000000000000000" pitchFamily="2" charset="2"/>
              <a:buChar char="§"/>
            </a:pPr>
            <a:r>
              <a:rPr lang="en-US" altLang="en-US" sz="1400" dirty="0">
                <a:latin typeface="+mn-lt"/>
              </a:rPr>
              <a:t>If there is a big jump from month to month it is mainly due to the high number of cloudy days during the latter month, not necessarily due to the number of installations in that month. It would very likely have been distributed in the preceding few months.</a:t>
            </a:r>
          </a:p>
          <a:p>
            <a:pPr>
              <a:spcBef>
                <a:spcPts val="0"/>
              </a:spcBef>
              <a:buFont typeface="Wingdings" panose="05000000000000000000" pitchFamily="2" charset="2"/>
              <a:buChar char="§"/>
            </a:pPr>
            <a:r>
              <a:rPr lang="en-US" altLang="en-US" sz="1400" dirty="0">
                <a:latin typeface="+mn-lt"/>
              </a:rPr>
              <a:t>*Rooftop PV includes ground-mounted as well as all other PV installations that do not have contracts with NTCSA.</a:t>
            </a:r>
          </a:p>
          <a:p>
            <a:pPr>
              <a:spcBef>
                <a:spcPts val="0"/>
              </a:spcBef>
              <a:buFont typeface="Wingdings" panose="05000000000000000000" pitchFamily="2" charset="2"/>
              <a:buChar char="§"/>
            </a:pPr>
            <a:endParaRPr lang="en-US" altLang="en-US" sz="1400" dirty="0">
              <a:latin typeface="+mn-lt"/>
            </a:endParaRPr>
          </a:p>
        </p:txBody>
      </p:sp>
      <p:pic>
        <p:nvPicPr>
          <p:cNvPr id="3" name="Picture 2">
            <a:extLst>
              <a:ext uri="{FF2B5EF4-FFF2-40B4-BE49-F238E27FC236}">
                <a16:creationId xmlns:a16="http://schemas.microsoft.com/office/drawing/2014/main" id="{56F949F0-86CC-A1AB-1ACE-D56FDE690B1F}"/>
              </a:ext>
            </a:extLst>
          </p:cNvPr>
          <p:cNvPicPr>
            <a:picLocks noChangeAspect="1"/>
          </p:cNvPicPr>
          <p:nvPr/>
        </p:nvPicPr>
        <p:blipFill>
          <a:blip r:embed="rId2"/>
          <a:stretch>
            <a:fillRect/>
          </a:stretch>
        </p:blipFill>
        <p:spPr>
          <a:xfrm>
            <a:off x="2396877" y="992038"/>
            <a:ext cx="6104283" cy="5190648"/>
          </a:xfrm>
          <a:prstGeom prst="rect">
            <a:avLst/>
          </a:prstGeom>
        </p:spPr>
      </p:pic>
      <p:pic>
        <p:nvPicPr>
          <p:cNvPr id="2" name="Picture 1">
            <a:extLst>
              <a:ext uri="{FF2B5EF4-FFF2-40B4-BE49-F238E27FC236}">
                <a16:creationId xmlns:a16="http://schemas.microsoft.com/office/drawing/2014/main" id="{971600ED-715E-31DE-33DC-F727D966D6D8}"/>
              </a:ext>
            </a:extLst>
          </p:cNvPr>
          <p:cNvPicPr>
            <a:picLocks noChangeAspect="1"/>
          </p:cNvPicPr>
          <p:nvPr/>
        </p:nvPicPr>
        <p:blipFill>
          <a:blip r:embed="rId3"/>
          <a:stretch>
            <a:fillRect/>
          </a:stretch>
        </p:blipFill>
        <p:spPr>
          <a:xfrm>
            <a:off x="9240193" y="2738437"/>
            <a:ext cx="2819400" cy="1381125"/>
          </a:xfrm>
          <a:prstGeom prst="rect">
            <a:avLst/>
          </a:prstGeom>
        </p:spPr>
      </p:pic>
    </p:spTree>
    <p:extLst>
      <p:ext uri="{BB962C8B-B14F-4D97-AF65-F5344CB8AC3E}">
        <p14:creationId xmlns:p14="http://schemas.microsoft.com/office/powerpoint/2010/main" val="237963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txBody>
          <a:bodyPr/>
          <a:lstStyle/>
          <a:p>
            <a:endParaRPr lang="en-ZA"/>
          </a:p>
        </p:txBody>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txBody>
          <a:bodyPr/>
          <a:lstStyle/>
          <a:p>
            <a:endParaRPr lang="en-ZA"/>
          </a:p>
        </p:txBody>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2051638"/>
          </a:xfrm>
        </p:spPr>
        <p:txBody>
          <a:bodyPr/>
          <a:lstStyle/>
          <a:p>
            <a:pPr algn="just">
              <a:spcBef>
                <a:spcPts val="0"/>
              </a:spcBef>
              <a:buClr>
                <a:schemeClr val="tx2">
                  <a:lumMod val="50000"/>
                </a:schemeClr>
              </a:buClr>
            </a:pPr>
            <a:r>
              <a:rPr lang="en-ZA" sz="1100" dirty="0"/>
              <a:t>Available </a:t>
            </a:r>
            <a:r>
              <a:rPr lang="en-ZA" sz="1100" dirty="0" err="1"/>
              <a:t>Dispatchable</a:t>
            </a:r>
            <a:r>
              <a:rPr lang="en-ZA" sz="11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1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100" dirty="0"/>
              <a:t>Actual Residual Demand is the aggregated metered hourly sent-out generation and imports from dispatchable resources and includes demand reductions. The Actual RSA Contracted Demand includes renewable generation.</a:t>
            </a:r>
          </a:p>
          <a:p>
            <a:pPr algn="just">
              <a:spcBef>
                <a:spcPts val="0"/>
              </a:spcBef>
              <a:buClr>
                <a:schemeClr val="tx2">
                  <a:lumMod val="50000"/>
                </a:schemeClr>
              </a:buClr>
            </a:pPr>
            <a:r>
              <a:rPr lang="en-ZA" sz="1100" dirty="0"/>
              <a:t>Net Maximum Dispatchable Capacity (including imports and emergency generation resources) = 51 385 MW. (Kusile Unit 6 Commercial 30 September 2025)</a:t>
            </a:r>
          </a:p>
          <a:p>
            <a:pPr algn="just">
              <a:spcBef>
                <a:spcPts val="0"/>
              </a:spcBef>
              <a:buClr>
                <a:schemeClr val="tx2">
                  <a:lumMod val="50000"/>
                </a:schemeClr>
              </a:buClr>
            </a:pPr>
            <a:r>
              <a:rPr lang="en-ZA" sz="1100" dirty="0"/>
              <a:t>These figures do not include any demand side products.</a:t>
            </a:r>
          </a:p>
          <a:p>
            <a:pPr algn="just">
              <a:spcBef>
                <a:spcPts val="0"/>
              </a:spcBef>
              <a:buClr>
                <a:schemeClr val="tx2">
                  <a:lumMod val="50000"/>
                </a:schemeClr>
              </a:buClr>
            </a:pPr>
            <a:r>
              <a:rPr lang="en-ZA" sz="1100" dirty="0"/>
              <a:t>The peak hours for the residual demand can differ from that of the RSA contracted demand, depending on renewable generation.</a:t>
            </a:r>
            <a:r>
              <a:rPr lang="en-ZA" sz="1200" dirty="0"/>
              <a:t>	</a:t>
            </a:r>
          </a:p>
        </p:txBody>
      </p:sp>
      <p:pic>
        <p:nvPicPr>
          <p:cNvPr id="3" name="Picture 2">
            <a:extLst>
              <a:ext uri="{FF2B5EF4-FFF2-40B4-BE49-F238E27FC236}">
                <a16:creationId xmlns:a16="http://schemas.microsoft.com/office/drawing/2014/main" id="{9E72233B-4934-FAD2-0B99-7AB49B19A1D0}"/>
              </a:ext>
            </a:extLst>
          </p:cNvPr>
          <p:cNvPicPr>
            <a:picLocks noChangeAspect="1"/>
          </p:cNvPicPr>
          <p:nvPr/>
        </p:nvPicPr>
        <p:blipFill>
          <a:blip r:embed="rId2"/>
          <a:stretch>
            <a:fillRect/>
          </a:stretch>
        </p:blipFill>
        <p:spPr>
          <a:xfrm>
            <a:off x="1738312" y="1028700"/>
            <a:ext cx="8715375" cy="3777662"/>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2" name="Picture 1">
            <a:extLst>
              <a:ext uri="{FF2B5EF4-FFF2-40B4-BE49-F238E27FC236}">
                <a16:creationId xmlns:a16="http://schemas.microsoft.com/office/drawing/2014/main" id="{38FF2295-0E49-C79F-D48B-66AFB356B60A}"/>
              </a:ext>
            </a:extLst>
          </p:cNvPr>
          <p:cNvPicPr>
            <a:picLocks noChangeAspect="1"/>
          </p:cNvPicPr>
          <p:nvPr/>
        </p:nvPicPr>
        <p:blipFill>
          <a:blip r:embed="rId3"/>
          <a:stretch>
            <a:fillRect/>
          </a:stretch>
        </p:blipFill>
        <p:spPr>
          <a:xfrm>
            <a:off x="0" y="1014716"/>
            <a:ext cx="12192000" cy="5173625"/>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2" name="Picture 1">
            <a:extLst>
              <a:ext uri="{FF2B5EF4-FFF2-40B4-BE49-F238E27FC236}">
                <a16:creationId xmlns:a16="http://schemas.microsoft.com/office/drawing/2014/main" id="{31AA2103-3BB7-4E19-D903-C7B18A595B39}"/>
              </a:ext>
            </a:extLst>
          </p:cNvPr>
          <p:cNvPicPr>
            <a:picLocks noChangeAspect="1"/>
          </p:cNvPicPr>
          <p:nvPr/>
        </p:nvPicPr>
        <p:blipFill>
          <a:blip r:embed="rId2"/>
          <a:stretch>
            <a:fillRect/>
          </a:stretch>
        </p:blipFill>
        <p:spPr>
          <a:xfrm>
            <a:off x="0" y="987061"/>
            <a:ext cx="12192000" cy="5194430"/>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2" name="Picture 1">
            <a:extLst>
              <a:ext uri="{FF2B5EF4-FFF2-40B4-BE49-F238E27FC236}">
                <a16:creationId xmlns:a16="http://schemas.microsoft.com/office/drawing/2014/main" id="{0A453925-29FA-5D98-3AE6-62C3070379B3}"/>
              </a:ext>
            </a:extLst>
          </p:cNvPr>
          <p:cNvPicPr>
            <a:picLocks noChangeAspect="1"/>
          </p:cNvPicPr>
          <p:nvPr/>
        </p:nvPicPr>
        <p:blipFill>
          <a:blip r:embed="rId2"/>
          <a:stretch>
            <a:fillRect/>
          </a:stretch>
        </p:blipFill>
        <p:spPr>
          <a:xfrm>
            <a:off x="0" y="965069"/>
            <a:ext cx="12192000" cy="5221160"/>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3" name="Picture 2">
            <a:extLst>
              <a:ext uri="{FF2B5EF4-FFF2-40B4-BE49-F238E27FC236}">
                <a16:creationId xmlns:a16="http://schemas.microsoft.com/office/drawing/2014/main" id="{4956E35D-FF59-4897-7873-3DB2E498CA8D}"/>
              </a:ext>
            </a:extLst>
          </p:cNvPr>
          <p:cNvPicPr>
            <a:picLocks noChangeAspect="1"/>
          </p:cNvPicPr>
          <p:nvPr/>
        </p:nvPicPr>
        <p:blipFill>
          <a:blip r:embed="rId3"/>
          <a:stretch>
            <a:fillRect/>
          </a:stretch>
        </p:blipFill>
        <p:spPr>
          <a:xfrm>
            <a:off x="0" y="995687"/>
            <a:ext cx="12192000" cy="5194430"/>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3" name="Picture 2">
            <a:extLst>
              <a:ext uri="{FF2B5EF4-FFF2-40B4-BE49-F238E27FC236}">
                <a16:creationId xmlns:a16="http://schemas.microsoft.com/office/drawing/2014/main" id="{5FA3999B-7D8D-16AE-2FFA-15F79815022C}"/>
              </a:ext>
            </a:extLst>
          </p:cNvPr>
          <p:cNvPicPr>
            <a:picLocks noChangeAspect="1"/>
          </p:cNvPicPr>
          <p:nvPr/>
        </p:nvPicPr>
        <p:blipFill>
          <a:blip r:embed="rId2"/>
          <a:stretch>
            <a:fillRect/>
          </a:stretch>
        </p:blipFill>
        <p:spPr>
          <a:xfrm>
            <a:off x="0" y="987060"/>
            <a:ext cx="12192000" cy="5194430"/>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2" name="Picture 1">
            <a:extLst>
              <a:ext uri="{FF2B5EF4-FFF2-40B4-BE49-F238E27FC236}">
                <a16:creationId xmlns:a16="http://schemas.microsoft.com/office/drawing/2014/main" id="{F23AC8F6-FCF1-D14C-A251-166FF384B3E1}"/>
              </a:ext>
            </a:extLst>
          </p:cNvPr>
          <p:cNvPicPr>
            <a:picLocks noChangeAspect="1"/>
          </p:cNvPicPr>
          <p:nvPr/>
        </p:nvPicPr>
        <p:blipFill>
          <a:blip r:embed="rId2"/>
          <a:stretch>
            <a:fillRect/>
          </a:stretch>
        </p:blipFill>
        <p:spPr>
          <a:xfrm>
            <a:off x="0" y="978434"/>
            <a:ext cx="12192000" cy="5194430"/>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customXml/itemProps3.xml><?xml version="1.0" encoding="utf-8"?>
<ds:datastoreItem xmlns:ds="http://schemas.openxmlformats.org/officeDocument/2006/customXml" ds:itemID="{BEA031EA-53D5-474F-8205-0E1513F096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1781</TotalTime>
  <Words>644</Words>
  <Application>Microsoft Office PowerPoint</Application>
  <PresentationFormat>Widescreen</PresentationFormat>
  <Paragraphs>53</Paragraphs>
  <Slides>14</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22"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316</cp:revision>
  <dcterms:created xsi:type="dcterms:W3CDTF">2020-01-06T09:48:40Z</dcterms:created>
  <dcterms:modified xsi:type="dcterms:W3CDTF">2026-01-27T07:04:35Z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