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1" d="100"/>
          <a:sy n="111" d="100"/>
        </p:scale>
        <p:origin x="6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13/01/2026</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2026 Week 2 (</a:t>
            </a:r>
            <a:r>
              <a:rPr lang="en-US" altLang="en-US" sz="2000" b="1" dirty="0"/>
              <a:t>05/01/2026 – 11/01/2026</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D310546E-9B68-AA84-37FA-D33B8404DB91}"/>
              </a:ext>
            </a:extLst>
          </p:cNvPr>
          <p:cNvPicPr>
            <a:picLocks noChangeAspect="1"/>
          </p:cNvPicPr>
          <p:nvPr/>
        </p:nvPicPr>
        <p:blipFill>
          <a:blip r:embed="rId2"/>
          <a:stretch>
            <a:fillRect/>
          </a:stretch>
        </p:blipFill>
        <p:spPr>
          <a:xfrm>
            <a:off x="1328736" y="2180301"/>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50 230 MW</a:t>
            </a:r>
            <a:r>
              <a:rPr lang="en-US" sz="1600" b="1" dirty="0"/>
              <a:t> </a:t>
            </a:r>
            <a:r>
              <a:rPr lang="en-US" sz="1600" dirty="0"/>
              <a:t>(Kusile Unit 6 Commercial 30 September 2025)</a:t>
            </a:r>
            <a:endParaRPr lang="en-ZA" sz="1600" dirty="0"/>
          </a:p>
          <a:p>
            <a:pPr>
              <a:spcBef>
                <a:spcPts val="0"/>
              </a:spcBef>
              <a:buClr>
                <a:schemeClr val="tx2">
                  <a:lumMod val="50000"/>
                </a:schemeClr>
              </a:buClr>
            </a:pPr>
            <a:r>
              <a:rPr lang="en-ZA" sz="1600" dirty="0"/>
              <a:t>Installed Dispatchable Capacity: </a:t>
            </a:r>
            <a:r>
              <a:rPr lang="en-ZA" sz="1600" b="1" dirty="0"/>
              <a:t>51 385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E42500B1-42B7-D29E-6358-9A4F2ECEB0B9}"/>
              </a:ext>
            </a:extLst>
          </p:cNvPr>
          <p:cNvPicPr>
            <a:picLocks noChangeAspect="1"/>
          </p:cNvPicPr>
          <p:nvPr/>
        </p:nvPicPr>
        <p:blipFill>
          <a:blip r:embed="rId3"/>
          <a:stretch>
            <a:fillRect/>
          </a:stretch>
        </p:blipFill>
        <p:spPr>
          <a:xfrm>
            <a:off x="1521467"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5" name="Picture 4">
            <a:extLst>
              <a:ext uri="{FF2B5EF4-FFF2-40B4-BE49-F238E27FC236}">
                <a16:creationId xmlns:a16="http://schemas.microsoft.com/office/drawing/2014/main" id="{247CA527-9EF2-59FB-6460-93FA0429A285}"/>
              </a:ext>
            </a:extLst>
          </p:cNvPr>
          <p:cNvPicPr>
            <a:picLocks noChangeAspect="1"/>
          </p:cNvPicPr>
          <p:nvPr/>
        </p:nvPicPr>
        <p:blipFill>
          <a:blip r:embed="rId2"/>
          <a:stretch>
            <a:fillRect/>
          </a:stretch>
        </p:blipFill>
        <p:spPr>
          <a:xfrm>
            <a:off x="9650456" y="3127435"/>
            <a:ext cx="2541544" cy="1381125"/>
          </a:xfrm>
          <a:prstGeom prst="rect">
            <a:avLst/>
          </a:prstGeom>
        </p:spPr>
      </p:pic>
      <p:pic>
        <p:nvPicPr>
          <p:cNvPr id="6" name="Picture 5">
            <a:extLst>
              <a:ext uri="{FF2B5EF4-FFF2-40B4-BE49-F238E27FC236}">
                <a16:creationId xmlns:a16="http://schemas.microsoft.com/office/drawing/2014/main" id="{FA9ABC5E-E6F5-DB85-BC28-CC7DD35D8A64}"/>
              </a:ext>
            </a:extLst>
          </p:cNvPr>
          <p:cNvPicPr>
            <a:picLocks noChangeAspect="1"/>
          </p:cNvPicPr>
          <p:nvPr/>
        </p:nvPicPr>
        <p:blipFill>
          <a:blip r:embed="rId3"/>
          <a:stretch>
            <a:fillRect/>
          </a:stretch>
        </p:blipFill>
        <p:spPr>
          <a:xfrm>
            <a:off x="0" y="971062"/>
            <a:ext cx="5356819" cy="2772749"/>
          </a:xfrm>
          <a:prstGeom prst="rect">
            <a:avLst/>
          </a:prstGeom>
        </p:spPr>
      </p:pic>
      <p:pic>
        <p:nvPicPr>
          <p:cNvPr id="11" name="Picture 10">
            <a:extLst>
              <a:ext uri="{FF2B5EF4-FFF2-40B4-BE49-F238E27FC236}">
                <a16:creationId xmlns:a16="http://schemas.microsoft.com/office/drawing/2014/main" id="{B99F0B86-FEAC-98C0-A7D7-EFA7036B10EE}"/>
              </a:ext>
            </a:extLst>
          </p:cNvPr>
          <p:cNvPicPr>
            <a:picLocks noChangeAspect="1"/>
          </p:cNvPicPr>
          <p:nvPr/>
        </p:nvPicPr>
        <p:blipFill>
          <a:blip r:embed="rId4"/>
          <a:stretch>
            <a:fillRect/>
          </a:stretch>
        </p:blipFill>
        <p:spPr>
          <a:xfrm>
            <a:off x="0" y="3817997"/>
            <a:ext cx="5356819" cy="3056687"/>
          </a:xfrm>
          <a:prstGeom prst="rect">
            <a:avLst/>
          </a:prstGeom>
        </p:spPr>
      </p:pic>
      <p:pic>
        <p:nvPicPr>
          <p:cNvPr id="12" name="Picture 11">
            <a:extLst>
              <a:ext uri="{FF2B5EF4-FFF2-40B4-BE49-F238E27FC236}">
                <a16:creationId xmlns:a16="http://schemas.microsoft.com/office/drawing/2014/main" id="{A75928C5-6274-AB6A-C5FC-8D821CF001C1}"/>
              </a:ext>
            </a:extLst>
          </p:cNvPr>
          <p:cNvPicPr>
            <a:picLocks noChangeAspect="1"/>
          </p:cNvPicPr>
          <p:nvPr/>
        </p:nvPicPr>
        <p:blipFill>
          <a:blip r:embed="rId5"/>
          <a:stretch>
            <a:fillRect/>
          </a:stretch>
        </p:blipFill>
        <p:spPr>
          <a:xfrm>
            <a:off x="5470049" y="971062"/>
            <a:ext cx="4067175" cy="2772749"/>
          </a:xfrm>
          <a:prstGeom prst="rect">
            <a:avLst/>
          </a:prstGeom>
        </p:spPr>
      </p:pic>
      <p:pic>
        <p:nvPicPr>
          <p:cNvPr id="13" name="Picture 12">
            <a:extLst>
              <a:ext uri="{FF2B5EF4-FFF2-40B4-BE49-F238E27FC236}">
                <a16:creationId xmlns:a16="http://schemas.microsoft.com/office/drawing/2014/main" id="{71505DCC-79E5-89B2-DC7F-56DC26215F9D}"/>
              </a:ext>
            </a:extLst>
          </p:cNvPr>
          <p:cNvPicPr>
            <a:picLocks noChangeAspect="1"/>
          </p:cNvPicPr>
          <p:nvPr/>
        </p:nvPicPr>
        <p:blipFill>
          <a:blip r:embed="rId6"/>
          <a:stretch>
            <a:fillRect/>
          </a:stretch>
        </p:blipFill>
        <p:spPr>
          <a:xfrm>
            <a:off x="5470049" y="3817997"/>
            <a:ext cx="4067175" cy="3040003"/>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3" name="Picture 2">
            <a:extLst>
              <a:ext uri="{FF2B5EF4-FFF2-40B4-BE49-F238E27FC236}">
                <a16:creationId xmlns:a16="http://schemas.microsoft.com/office/drawing/2014/main" id="{56F949F0-86CC-A1AB-1ACE-D56FDE690B1F}"/>
              </a:ext>
            </a:extLst>
          </p:cNvPr>
          <p:cNvPicPr>
            <a:picLocks noChangeAspect="1"/>
          </p:cNvPicPr>
          <p:nvPr/>
        </p:nvPicPr>
        <p:blipFill>
          <a:blip r:embed="rId2"/>
          <a:stretch>
            <a:fillRect/>
          </a:stretch>
        </p:blipFill>
        <p:spPr>
          <a:xfrm>
            <a:off x="2396877" y="992038"/>
            <a:ext cx="6104283" cy="5190648"/>
          </a:xfrm>
          <a:prstGeom prst="rect">
            <a:avLst/>
          </a:prstGeom>
        </p:spPr>
      </p:pic>
      <p:pic>
        <p:nvPicPr>
          <p:cNvPr id="6" name="Picture 5">
            <a:extLst>
              <a:ext uri="{FF2B5EF4-FFF2-40B4-BE49-F238E27FC236}">
                <a16:creationId xmlns:a16="http://schemas.microsoft.com/office/drawing/2014/main" id="{52329502-8464-EA28-56B0-1946F5F5B66B}"/>
              </a:ext>
            </a:extLst>
          </p:cNvPr>
          <p:cNvPicPr>
            <a:picLocks noChangeAspect="1"/>
          </p:cNvPicPr>
          <p:nvPr/>
        </p:nvPicPr>
        <p:blipFill>
          <a:blip r:embed="rId3"/>
          <a:stretch>
            <a:fillRect/>
          </a:stretch>
        </p:blipFill>
        <p:spPr>
          <a:xfrm>
            <a:off x="9578029" y="2895406"/>
            <a:ext cx="2542252" cy="1383912"/>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51 385 MW. (Kusile Unit 6 Commercial 30 September 2025)</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3" name="Picture 2">
            <a:extLst>
              <a:ext uri="{FF2B5EF4-FFF2-40B4-BE49-F238E27FC236}">
                <a16:creationId xmlns:a16="http://schemas.microsoft.com/office/drawing/2014/main" id="{4806FA21-DC93-A807-01B8-5E7DCF735696}"/>
              </a:ext>
            </a:extLst>
          </p:cNvPr>
          <p:cNvPicPr>
            <a:picLocks noChangeAspect="1"/>
          </p:cNvPicPr>
          <p:nvPr/>
        </p:nvPicPr>
        <p:blipFill>
          <a:blip r:embed="rId2"/>
          <a:stretch>
            <a:fillRect/>
          </a:stretch>
        </p:blipFill>
        <p:spPr>
          <a:xfrm>
            <a:off x="1738312" y="1045953"/>
            <a:ext cx="8715375" cy="3760409"/>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40FDBCB3-648A-7340-389D-928FAB3E0B45}"/>
              </a:ext>
            </a:extLst>
          </p:cNvPr>
          <p:cNvPicPr>
            <a:picLocks noChangeAspect="1"/>
          </p:cNvPicPr>
          <p:nvPr/>
        </p:nvPicPr>
        <p:blipFill>
          <a:blip r:embed="rId3"/>
          <a:stretch>
            <a:fillRect/>
          </a:stretch>
        </p:blipFill>
        <p:spPr>
          <a:xfrm>
            <a:off x="0" y="1023342"/>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CBA4A063-137A-941A-E577-36BC619807CE}"/>
              </a:ext>
            </a:extLst>
          </p:cNvPr>
          <p:cNvPicPr>
            <a:picLocks noChangeAspect="1"/>
          </p:cNvPicPr>
          <p:nvPr/>
        </p:nvPicPr>
        <p:blipFill>
          <a:blip r:embed="rId2"/>
          <a:stretch>
            <a:fillRect/>
          </a:stretch>
        </p:blipFill>
        <p:spPr>
          <a:xfrm>
            <a:off x="0" y="987060"/>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07FD7405-8658-FC3B-151A-8DF2C7AE6EDC}"/>
              </a:ext>
            </a:extLst>
          </p:cNvPr>
          <p:cNvPicPr>
            <a:picLocks noChangeAspect="1"/>
          </p:cNvPicPr>
          <p:nvPr/>
        </p:nvPicPr>
        <p:blipFill>
          <a:blip r:embed="rId2"/>
          <a:stretch>
            <a:fillRect/>
          </a:stretch>
        </p:blipFill>
        <p:spPr>
          <a:xfrm>
            <a:off x="0" y="965069"/>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B260CB77-07D1-12B6-00FA-82EC9E5AF620}"/>
              </a:ext>
            </a:extLst>
          </p:cNvPr>
          <p:cNvPicPr>
            <a:picLocks noChangeAspect="1"/>
          </p:cNvPicPr>
          <p:nvPr/>
        </p:nvPicPr>
        <p:blipFill>
          <a:blip r:embed="rId3"/>
          <a:stretch>
            <a:fillRect/>
          </a:stretch>
        </p:blipFill>
        <p:spPr>
          <a:xfrm>
            <a:off x="0" y="995687"/>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437E36A4-3D6A-D749-EBD1-BCF558E1094E}"/>
              </a:ext>
            </a:extLst>
          </p:cNvPr>
          <p:cNvPicPr>
            <a:picLocks noChangeAspect="1"/>
          </p:cNvPicPr>
          <p:nvPr/>
        </p:nvPicPr>
        <p:blipFill>
          <a:blip r:embed="rId2"/>
          <a:stretch>
            <a:fillRect/>
          </a:stretch>
        </p:blipFill>
        <p:spPr>
          <a:xfrm>
            <a:off x="0" y="995686"/>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B34B21B6-6B0A-D24B-B6A0-8370957AEE79}"/>
              </a:ext>
            </a:extLst>
          </p:cNvPr>
          <p:cNvPicPr>
            <a:picLocks noChangeAspect="1"/>
          </p:cNvPicPr>
          <p:nvPr/>
        </p:nvPicPr>
        <p:blipFill>
          <a:blip r:embed="rId2"/>
          <a:stretch>
            <a:fillRect/>
          </a:stretch>
        </p:blipFill>
        <p:spPr>
          <a:xfrm>
            <a:off x="0" y="987061"/>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A031EA-53D5-474F-8205-0E1513F09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1763</TotalTime>
  <Words>644</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314</cp:revision>
  <dcterms:created xsi:type="dcterms:W3CDTF">2020-01-06T09:48:40Z</dcterms:created>
  <dcterms:modified xsi:type="dcterms:W3CDTF">2026-01-13T06:14:41Z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