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1" d="100"/>
          <a:sy n="111"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18/11/2025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46 (</a:t>
            </a:r>
            <a:r>
              <a:rPr lang="en-US" altLang="en-US" sz="2000" b="1" dirty="0"/>
              <a:t>10/11/2025 – 16/11/2025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843314FE-B824-37B7-1A3F-E33491C63A77}"/>
              </a:ext>
            </a:extLst>
          </p:cNvPr>
          <p:cNvPicPr>
            <a:picLocks noChangeAspect="1"/>
          </p:cNvPicPr>
          <p:nvPr/>
        </p:nvPicPr>
        <p:blipFill>
          <a:blip r:embed="rId2"/>
          <a:stretch>
            <a:fillRect/>
          </a:stretch>
        </p:blipFill>
        <p:spPr>
          <a:xfrm>
            <a:off x="1328736" y="203835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50 230 MW</a:t>
            </a:r>
            <a:r>
              <a:rPr lang="en-US" sz="1600" b="1" dirty="0"/>
              <a:t> </a:t>
            </a:r>
            <a:r>
              <a:rPr lang="en-US" sz="1600" dirty="0"/>
              <a:t>(Kusile Unit 6 Commercial 30 September 2025)</a:t>
            </a:r>
            <a:endParaRPr lang="en-ZA" sz="1600" dirty="0"/>
          </a:p>
          <a:p>
            <a:pPr>
              <a:spcBef>
                <a:spcPts val="0"/>
              </a:spcBef>
              <a:buClr>
                <a:schemeClr val="tx2">
                  <a:lumMod val="50000"/>
                </a:schemeClr>
              </a:buClr>
            </a:pPr>
            <a:r>
              <a:rPr lang="en-ZA" sz="1600" dirty="0"/>
              <a:t>Installed Dispatchable Capacity: </a:t>
            </a:r>
            <a:r>
              <a:rPr lang="en-ZA" sz="1600" b="1" dirty="0"/>
              <a:t>51 385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8163E98E-01D5-1F32-10BC-C02194D2FFC3}"/>
              </a:ext>
            </a:extLst>
          </p:cNvPr>
          <p:cNvPicPr>
            <a:picLocks noChangeAspect="1"/>
          </p:cNvPicPr>
          <p:nvPr/>
        </p:nvPicPr>
        <p:blipFill>
          <a:blip r:embed="rId3"/>
          <a:stretch>
            <a:fillRect/>
          </a:stretch>
        </p:blipFill>
        <p:spPr>
          <a:xfrm>
            <a:off x="1305807"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2"/>
          <a:stretch>
            <a:fillRect/>
          </a:stretch>
        </p:blipFill>
        <p:spPr>
          <a:xfrm>
            <a:off x="5470050" y="971062"/>
            <a:ext cx="4067175" cy="2772749"/>
          </a:xfrm>
          <a:prstGeom prst="rect">
            <a:avLst/>
          </a:prstGeom>
        </p:spPr>
      </p:pic>
      <p:pic>
        <p:nvPicPr>
          <p:cNvPr id="2" name="Picture 1">
            <a:extLst>
              <a:ext uri="{FF2B5EF4-FFF2-40B4-BE49-F238E27FC236}">
                <a16:creationId xmlns:a16="http://schemas.microsoft.com/office/drawing/2014/main" id="{F268CCB9-6692-6EDF-062F-997E1FD170AA}"/>
              </a:ext>
            </a:extLst>
          </p:cNvPr>
          <p:cNvPicPr>
            <a:picLocks noChangeAspect="1"/>
          </p:cNvPicPr>
          <p:nvPr/>
        </p:nvPicPr>
        <p:blipFill>
          <a:blip r:embed="rId3"/>
          <a:stretch>
            <a:fillRect/>
          </a:stretch>
        </p:blipFill>
        <p:spPr>
          <a:xfrm>
            <a:off x="9537225" y="3127436"/>
            <a:ext cx="2541544" cy="1381125"/>
          </a:xfrm>
          <a:prstGeom prst="rect">
            <a:avLst/>
          </a:prstGeom>
        </p:spPr>
      </p:pic>
      <p:pic>
        <p:nvPicPr>
          <p:cNvPr id="3" name="Picture 2">
            <a:extLst>
              <a:ext uri="{FF2B5EF4-FFF2-40B4-BE49-F238E27FC236}">
                <a16:creationId xmlns:a16="http://schemas.microsoft.com/office/drawing/2014/main" id="{D51EC370-8A7B-3B6B-F3D0-D130B83AB7E1}"/>
              </a:ext>
            </a:extLst>
          </p:cNvPr>
          <p:cNvPicPr>
            <a:picLocks noChangeAspect="1"/>
          </p:cNvPicPr>
          <p:nvPr/>
        </p:nvPicPr>
        <p:blipFill>
          <a:blip r:embed="rId4"/>
          <a:stretch>
            <a:fillRect/>
          </a:stretch>
        </p:blipFill>
        <p:spPr>
          <a:xfrm>
            <a:off x="0" y="971062"/>
            <a:ext cx="5356819" cy="2772749"/>
          </a:xfrm>
          <a:prstGeom prst="rect">
            <a:avLst/>
          </a:prstGeom>
        </p:spPr>
      </p:pic>
      <p:pic>
        <p:nvPicPr>
          <p:cNvPr id="10" name="Picture 9">
            <a:extLst>
              <a:ext uri="{FF2B5EF4-FFF2-40B4-BE49-F238E27FC236}">
                <a16:creationId xmlns:a16="http://schemas.microsoft.com/office/drawing/2014/main" id="{434E914A-EE52-4EA5-B06D-97D2D72889F8}"/>
              </a:ext>
            </a:extLst>
          </p:cNvPr>
          <p:cNvPicPr>
            <a:picLocks noChangeAspect="1"/>
          </p:cNvPicPr>
          <p:nvPr/>
        </p:nvPicPr>
        <p:blipFill>
          <a:blip r:embed="rId5"/>
          <a:stretch>
            <a:fillRect/>
          </a:stretch>
        </p:blipFill>
        <p:spPr>
          <a:xfrm>
            <a:off x="5470050" y="3817998"/>
            <a:ext cx="4067175" cy="3056687"/>
          </a:xfrm>
          <a:prstGeom prst="rect">
            <a:avLst/>
          </a:prstGeom>
        </p:spPr>
      </p:pic>
      <p:pic>
        <p:nvPicPr>
          <p:cNvPr id="4" name="Picture 3">
            <a:extLst>
              <a:ext uri="{FF2B5EF4-FFF2-40B4-BE49-F238E27FC236}">
                <a16:creationId xmlns:a16="http://schemas.microsoft.com/office/drawing/2014/main" id="{7AAC7BA4-C319-5439-2D16-63405A83D64B}"/>
              </a:ext>
            </a:extLst>
          </p:cNvPr>
          <p:cNvPicPr>
            <a:picLocks noChangeAspect="1"/>
          </p:cNvPicPr>
          <p:nvPr/>
        </p:nvPicPr>
        <p:blipFill>
          <a:blip r:embed="rId6"/>
          <a:stretch>
            <a:fillRect/>
          </a:stretch>
        </p:blipFill>
        <p:spPr>
          <a:xfrm>
            <a:off x="0" y="3817998"/>
            <a:ext cx="5356819" cy="3056687"/>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FC7D27D2-F9DB-488C-61CE-40C2E8EEA680}"/>
              </a:ext>
            </a:extLst>
          </p:cNvPr>
          <p:cNvPicPr>
            <a:picLocks noChangeAspect="1"/>
          </p:cNvPicPr>
          <p:nvPr/>
        </p:nvPicPr>
        <p:blipFill>
          <a:blip r:embed="rId2"/>
          <a:stretch>
            <a:fillRect/>
          </a:stretch>
        </p:blipFill>
        <p:spPr>
          <a:xfrm>
            <a:off x="9572110" y="2912659"/>
            <a:ext cx="2542252" cy="1383912"/>
          </a:xfrm>
          <a:prstGeom prst="rect">
            <a:avLst/>
          </a:prstGeom>
        </p:spPr>
      </p:pic>
      <p:pic>
        <p:nvPicPr>
          <p:cNvPr id="5" name="Picture 4">
            <a:extLst>
              <a:ext uri="{FF2B5EF4-FFF2-40B4-BE49-F238E27FC236}">
                <a16:creationId xmlns:a16="http://schemas.microsoft.com/office/drawing/2014/main" id="{F393E01F-AEA4-8637-8E7B-4880414CD652}"/>
              </a:ext>
            </a:extLst>
          </p:cNvPr>
          <p:cNvPicPr>
            <a:picLocks noChangeAspect="1"/>
          </p:cNvPicPr>
          <p:nvPr/>
        </p:nvPicPr>
        <p:blipFill>
          <a:blip r:embed="rId3"/>
          <a:stretch>
            <a:fillRect/>
          </a:stretch>
        </p:blipFill>
        <p:spPr>
          <a:xfrm>
            <a:off x="1982642" y="1026544"/>
            <a:ext cx="6381750" cy="5156142"/>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51 385 MW. (Kusile Unit 6 Commercial 30 September 2025)</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FFD62E3A-6C31-4DB7-62BA-4C295C4E7A2A}"/>
              </a:ext>
            </a:extLst>
          </p:cNvPr>
          <p:cNvPicPr>
            <a:picLocks noChangeAspect="1"/>
          </p:cNvPicPr>
          <p:nvPr/>
        </p:nvPicPr>
        <p:blipFill>
          <a:blip r:embed="rId2"/>
          <a:stretch>
            <a:fillRect/>
          </a:stretch>
        </p:blipFill>
        <p:spPr>
          <a:xfrm>
            <a:off x="1738312" y="1028700"/>
            <a:ext cx="8715375" cy="3777662"/>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46FD9EB9-92E8-AAE5-49DD-4FBAAC1F15A2}"/>
              </a:ext>
            </a:extLst>
          </p:cNvPr>
          <p:cNvPicPr>
            <a:picLocks noChangeAspect="1"/>
          </p:cNvPicPr>
          <p:nvPr/>
        </p:nvPicPr>
        <p:blipFill>
          <a:blip r:embed="rId3"/>
          <a:stretch>
            <a:fillRect/>
          </a:stretch>
        </p:blipFill>
        <p:spPr>
          <a:xfrm>
            <a:off x="0" y="1031968"/>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B214C1CC-75B0-8821-83DE-2961ABFEDEF8}"/>
              </a:ext>
            </a:extLst>
          </p:cNvPr>
          <p:cNvPicPr>
            <a:picLocks noChangeAspect="1"/>
          </p:cNvPicPr>
          <p:nvPr/>
        </p:nvPicPr>
        <p:blipFill>
          <a:blip r:embed="rId2"/>
          <a:stretch>
            <a:fillRect/>
          </a:stretch>
        </p:blipFill>
        <p:spPr>
          <a:xfrm>
            <a:off x="0" y="978434"/>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65D54660-B1BC-8124-29C3-38F2BC2CF0A0}"/>
              </a:ext>
            </a:extLst>
          </p:cNvPr>
          <p:cNvPicPr>
            <a:picLocks noChangeAspect="1"/>
          </p:cNvPicPr>
          <p:nvPr/>
        </p:nvPicPr>
        <p:blipFill>
          <a:blip r:embed="rId2"/>
          <a:stretch>
            <a:fillRect/>
          </a:stretch>
        </p:blipFill>
        <p:spPr>
          <a:xfrm>
            <a:off x="0" y="973695"/>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A0544EBB-770F-7E17-1276-64E158A61989}"/>
              </a:ext>
            </a:extLst>
          </p:cNvPr>
          <p:cNvPicPr>
            <a:picLocks noChangeAspect="1"/>
          </p:cNvPicPr>
          <p:nvPr/>
        </p:nvPicPr>
        <p:blipFill>
          <a:blip r:embed="rId3"/>
          <a:stretch>
            <a:fillRect/>
          </a:stretch>
        </p:blipFill>
        <p:spPr>
          <a:xfrm>
            <a:off x="0" y="978434"/>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12B70157-8724-063D-96BD-7CA92B91965B}"/>
              </a:ext>
            </a:extLst>
          </p:cNvPr>
          <p:cNvPicPr>
            <a:picLocks noChangeAspect="1"/>
          </p:cNvPicPr>
          <p:nvPr/>
        </p:nvPicPr>
        <p:blipFill>
          <a:blip r:embed="rId2"/>
          <a:stretch>
            <a:fillRect/>
          </a:stretch>
        </p:blipFill>
        <p:spPr>
          <a:xfrm>
            <a:off x="0" y="995687"/>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0D2A7D16-6BA6-E0A2-6EBA-43F3CA24C353}"/>
              </a:ext>
            </a:extLst>
          </p:cNvPr>
          <p:cNvPicPr>
            <a:picLocks noChangeAspect="1"/>
          </p:cNvPicPr>
          <p:nvPr/>
        </p:nvPicPr>
        <p:blipFill>
          <a:blip r:embed="rId2"/>
          <a:stretch>
            <a:fillRect/>
          </a:stretch>
        </p:blipFill>
        <p:spPr>
          <a:xfrm>
            <a:off x="0" y="987061"/>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1623</TotalTime>
  <Words>644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298</cp:revision>
  <dcterms:created xsi:type="dcterms:W3CDTF">2020-01-06T09:48:40Z</dcterms:created>
  <dcterms:modified xsi:type="dcterms:W3CDTF">2025-11-18T07:36:08Z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