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1" d="100"/>
          <a:sy n="111"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07/10/2025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40 (</a:t>
            </a:r>
            <a:r>
              <a:rPr lang="en-US" altLang="en-US" sz="2000" b="1" dirty="0"/>
              <a:t>29/09/2025 – 05/10/2025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9479777D-226C-8BB1-832B-FDF792DBEBD5}"/>
              </a:ext>
            </a:extLst>
          </p:cNvPr>
          <p:cNvPicPr>
            <a:picLocks noChangeAspect="1"/>
          </p:cNvPicPr>
          <p:nvPr/>
        </p:nvPicPr>
        <p:blipFill>
          <a:blip r:embed="rId2"/>
          <a:stretch>
            <a:fillRect/>
          </a:stretch>
        </p:blipFill>
        <p:spPr>
          <a:xfrm>
            <a:off x="1328736" y="2114158"/>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50 230 MW</a:t>
            </a:r>
            <a:r>
              <a:rPr lang="en-US" sz="1600" b="1" dirty="0"/>
              <a:t> </a:t>
            </a:r>
            <a:r>
              <a:rPr lang="en-US" sz="1600" dirty="0"/>
              <a:t>(Kusile Unit 6 Commercial 30 September 2025)</a:t>
            </a:r>
            <a:endParaRPr lang="en-ZA" sz="1600" dirty="0"/>
          </a:p>
          <a:p>
            <a:pPr>
              <a:spcBef>
                <a:spcPts val="0"/>
              </a:spcBef>
              <a:buClr>
                <a:schemeClr val="tx2">
                  <a:lumMod val="50000"/>
                </a:schemeClr>
              </a:buClr>
            </a:pPr>
            <a:r>
              <a:rPr lang="en-ZA" sz="1600" dirty="0"/>
              <a:t>Installed Dispatchable Capacity: </a:t>
            </a:r>
            <a:r>
              <a:rPr lang="en-ZA" sz="1600" b="1" dirty="0"/>
              <a:t>51 385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4E31117E-7A24-D13D-58D5-1101E5C73967}"/>
              </a:ext>
            </a:extLst>
          </p:cNvPr>
          <p:cNvPicPr>
            <a:picLocks noChangeAspect="1"/>
          </p:cNvPicPr>
          <p:nvPr/>
        </p:nvPicPr>
        <p:blipFill>
          <a:blip r:embed="rId3"/>
          <a:stretch>
            <a:fillRect/>
          </a:stretch>
        </p:blipFill>
        <p:spPr>
          <a:xfrm>
            <a:off x="1426577"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2"/>
          <a:stretch>
            <a:fillRect/>
          </a:stretch>
        </p:blipFill>
        <p:spPr>
          <a:xfrm>
            <a:off x="5470082" y="976312"/>
            <a:ext cx="4067175" cy="2772749"/>
          </a:xfrm>
          <a:prstGeom prst="rect">
            <a:avLst/>
          </a:prstGeom>
        </p:spPr>
      </p:pic>
      <p:pic>
        <p:nvPicPr>
          <p:cNvPr id="3" name="Picture 2">
            <a:extLst>
              <a:ext uri="{FF2B5EF4-FFF2-40B4-BE49-F238E27FC236}">
                <a16:creationId xmlns:a16="http://schemas.microsoft.com/office/drawing/2014/main" id="{8229F7F1-E4D3-842B-FDA8-5DE0E74C4787}"/>
              </a:ext>
            </a:extLst>
          </p:cNvPr>
          <p:cNvPicPr>
            <a:picLocks noChangeAspect="1"/>
          </p:cNvPicPr>
          <p:nvPr/>
        </p:nvPicPr>
        <p:blipFill>
          <a:blip r:embed="rId3"/>
          <a:stretch>
            <a:fillRect/>
          </a:stretch>
        </p:blipFill>
        <p:spPr>
          <a:xfrm>
            <a:off x="9640930" y="3127438"/>
            <a:ext cx="2551070" cy="1381125"/>
          </a:xfrm>
          <a:prstGeom prst="rect">
            <a:avLst/>
          </a:prstGeom>
        </p:spPr>
      </p:pic>
      <p:pic>
        <p:nvPicPr>
          <p:cNvPr id="5" name="Picture 4">
            <a:extLst>
              <a:ext uri="{FF2B5EF4-FFF2-40B4-BE49-F238E27FC236}">
                <a16:creationId xmlns:a16="http://schemas.microsoft.com/office/drawing/2014/main" id="{9BC35495-B5E8-ED8B-843B-1415FF13C8A0}"/>
              </a:ext>
            </a:extLst>
          </p:cNvPr>
          <p:cNvPicPr>
            <a:picLocks noChangeAspect="1"/>
          </p:cNvPicPr>
          <p:nvPr/>
        </p:nvPicPr>
        <p:blipFill>
          <a:blip r:embed="rId4"/>
          <a:stretch>
            <a:fillRect/>
          </a:stretch>
        </p:blipFill>
        <p:spPr>
          <a:xfrm>
            <a:off x="0" y="976312"/>
            <a:ext cx="5366377" cy="2772749"/>
          </a:xfrm>
          <a:prstGeom prst="rect">
            <a:avLst/>
          </a:prstGeom>
        </p:spPr>
      </p:pic>
      <p:pic>
        <p:nvPicPr>
          <p:cNvPr id="11" name="Picture 10">
            <a:extLst>
              <a:ext uri="{FF2B5EF4-FFF2-40B4-BE49-F238E27FC236}">
                <a16:creationId xmlns:a16="http://schemas.microsoft.com/office/drawing/2014/main" id="{E0000233-8085-CBB7-C05B-6F5598581E2B}"/>
              </a:ext>
            </a:extLst>
          </p:cNvPr>
          <p:cNvPicPr>
            <a:picLocks noChangeAspect="1"/>
          </p:cNvPicPr>
          <p:nvPr/>
        </p:nvPicPr>
        <p:blipFill>
          <a:blip r:embed="rId5"/>
          <a:stretch>
            <a:fillRect/>
          </a:stretch>
        </p:blipFill>
        <p:spPr>
          <a:xfrm>
            <a:off x="0" y="3818000"/>
            <a:ext cx="5366377" cy="3056685"/>
          </a:xfrm>
          <a:prstGeom prst="rect">
            <a:avLst/>
          </a:prstGeom>
        </p:spPr>
      </p:pic>
      <p:pic>
        <p:nvPicPr>
          <p:cNvPr id="12" name="Picture 11">
            <a:extLst>
              <a:ext uri="{FF2B5EF4-FFF2-40B4-BE49-F238E27FC236}">
                <a16:creationId xmlns:a16="http://schemas.microsoft.com/office/drawing/2014/main" id="{5A53AEDC-F65D-7442-2F66-B8DDB450A058}"/>
              </a:ext>
            </a:extLst>
          </p:cNvPr>
          <p:cNvPicPr>
            <a:picLocks noChangeAspect="1"/>
          </p:cNvPicPr>
          <p:nvPr/>
        </p:nvPicPr>
        <p:blipFill>
          <a:blip r:embed="rId6"/>
          <a:stretch>
            <a:fillRect/>
          </a:stretch>
        </p:blipFill>
        <p:spPr>
          <a:xfrm>
            <a:off x="5470050" y="3818000"/>
            <a:ext cx="4067175" cy="305668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5" name="Picture 4">
            <a:extLst>
              <a:ext uri="{FF2B5EF4-FFF2-40B4-BE49-F238E27FC236}">
                <a16:creationId xmlns:a16="http://schemas.microsoft.com/office/drawing/2014/main" id="{1B40A368-596D-5469-2666-8F89B803FD55}"/>
              </a:ext>
            </a:extLst>
          </p:cNvPr>
          <p:cNvPicPr>
            <a:picLocks noChangeAspect="1"/>
          </p:cNvPicPr>
          <p:nvPr/>
        </p:nvPicPr>
        <p:blipFill>
          <a:blip r:embed="rId2"/>
          <a:stretch>
            <a:fillRect/>
          </a:stretch>
        </p:blipFill>
        <p:spPr>
          <a:xfrm>
            <a:off x="1838778" y="1034042"/>
            <a:ext cx="6685643" cy="5148644"/>
          </a:xfrm>
          <a:prstGeom prst="rect">
            <a:avLst/>
          </a:prstGeom>
        </p:spPr>
      </p:pic>
      <p:pic>
        <p:nvPicPr>
          <p:cNvPr id="3" name="Picture 2">
            <a:extLst>
              <a:ext uri="{FF2B5EF4-FFF2-40B4-BE49-F238E27FC236}">
                <a16:creationId xmlns:a16="http://schemas.microsoft.com/office/drawing/2014/main" id="{72916758-5CFB-CCBA-AFD2-B0CDF7B76F97}"/>
              </a:ext>
            </a:extLst>
          </p:cNvPr>
          <p:cNvPicPr>
            <a:picLocks noChangeAspect="1"/>
          </p:cNvPicPr>
          <p:nvPr/>
        </p:nvPicPr>
        <p:blipFill>
          <a:blip r:embed="rId3"/>
          <a:stretch>
            <a:fillRect/>
          </a:stretch>
        </p:blipFill>
        <p:spPr>
          <a:xfrm>
            <a:off x="9643651" y="2916408"/>
            <a:ext cx="2548349" cy="138391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51 385 MW. (Kusile Unit 6 Commercial 30 September 2025)</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BED97592-46BB-FCCE-CB4E-F0B03660EC03}"/>
              </a:ext>
            </a:extLst>
          </p:cNvPr>
          <p:cNvPicPr>
            <a:picLocks noChangeAspect="1"/>
          </p:cNvPicPr>
          <p:nvPr/>
        </p:nvPicPr>
        <p:blipFill>
          <a:blip r:embed="rId2"/>
          <a:stretch>
            <a:fillRect/>
          </a:stretch>
        </p:blipFill>
        <p:spPr>
          <a:xfrm>
            <a:off x="1738312" y="1063206"/>
            <a:ext cx="8715375" cy="3743156"/>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D2D985F1-E733-3957-E2DF-6186BC6536F2}"/>
              </a:ext>
            </a:extLst>
          </p:cNvPr>
          <p:cNvPicPr>
            <a:picLocks noChangeAspect="1"/>
          </p:cNvPicPr>
          <p:nvPr/>
        </p:nvPicPr>
        <p:blipFill>
          <a:blip r:embed="rId3"/>
          <a:stretch>
            <a:fillRect/>
          </a:stretch>
        </p:blipFill>
        <p:spPr>
          <a:xfrm>
            <a:off x="0" y="1014715"/>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D2C4EB82-998A-44DF-928F-2925AAD49493}"/>
              </a:ext>
            </a:extLst>
          </p:cNvPr>
          <p:cNvPicPr>
            <a:picLocks noChangeAspect="1"/>
          </p:cNvPicPr>
          <p:nvPr/>
        </p:nvPicPr>
        <p:blipFill>
          <a:blip r:embed="rId2"/>
          <a:stretch>
            <a:fillRect/>
          </a:stretch>
        </p:blipFill>
        <p:spPr>
          <a:xfrm>
            <a:off x="0" y="98706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03527931-24BC-D84D-B7FD-645C026D2D62}"/>
              </a:ext>
            </a:extLst>
          </p:cNvPr>
          <p:cNvPicPr>
            <a:picLocks noChangeAspect="1"/>
          </p:cNvPicPr>
          <p:nvPr/>
        </p:nvPicPr>
        <p:blipFill>
          <a:blip r:embed="rId2"/>
          <a:stretch>
            <a:fillRect/>
          </a:stretch>
        </p:blipFill>
        <p:spPr>
          <a:xfrm>
            <a:off x="0" y="96506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358252B5-EA2F-82E5-BAC9-B340037CAB35}"/>
              </a:ext>
            </a:extLst>
          </p:cNvPr>
          <p:cNvPicPr>
            <a:picLocks noChangeAspect="1"/>
          </p:cNvPicPr>
          <p:nvPr/>
        </p:nvPicPr>
        <p:blipFill>
          <a:blip r:embed="rId3"/>
          <a:stretch>
            <a:fillRect/>
          </a:stretch>
        </p:blipFill>
        <p:spPr>
          <a:xfrm>
            <a:off x="0" y="987061"/>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C502B449-0E0C-DF02-C17B-77284800A367}"/>
              </a:ext>
            </a:extLst>
          </p:cNvPr>
          <p:cNvPicPr>
            <a:picLocks noChangeAspect="1"/>
          </p:cNvPicPr>
          <p:nvPr/>
        </p:nvPicPr>
        <p:blipFill>
          <a:blip r:embed="rId2"/>
          <a:stretch>
            <a:fillRect/>
          </a:stretch>
        </p:blipFill>
        <p:spPr>
          <a:xfrm>
            <a:off x="0" y="995687"/>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A8CBA666-BE4C-660C-7C30-57F6637A22E0}"/>
              </a:ext>
            </a:extLst>
          </p:cNvPr>
          <p:cNvPicPr>
            <a:picLocks noChangeAspect="1"/>
          </p:cNvPicPr>
          <p:nvPr/>
        </p:nvPicPr>
        <p:blipFill>
          <a:blip r:embed="rId2"/>
          <a:stretch>
            <a:fillRect/>
          </a:stretch>
        </p:blipFill>
        <p:spPr>
          <a:xfrm>
            <a:off x="0" y="995686"/>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1550</TotalTime>
  <Words>644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286</cp:revision>
  <dcterms:created xsi:type="dcterms:W3CDTF">2020-01-06T09:48:40Z</dcterms:created>
  <dcterms:modified xsi:type="dcterms:W3CDTF">2025-10-07T06:39:38Z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