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2" d="100"/>
          <a:sy n="112"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23/09/2025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38 (</a:t>
            </a:r>
            <a:r>
              <a:rPr lang="en-US" altLang="en-US" sz="2000" b="1" dirty="0"/>
              <a:t>15/09/2025 – 21/09/2025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4286D0FF-043A-1B00-EEC1-D2B518959299}"/>
              </a:ext>
            </a:extLst>
          </p:cNvPr>
          <p:cNvPicPr>
            <a:picLocks noChangeAspect="1"/>
          </p:cNvPicPr>
          <p:nvPr/>
        </p:nvPicPr>
        <p:blipFill>
          <a:blip r:embed="rId2"/>
          <a:stretch>
            <a:fillRect/>
          </a:stretch>
        </p:blipFill>
        <p:spPr>
          <a:xfrm>
            <a:off x="1328736" y="2203836"/>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lnSpcReduction="10000"/>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49 539 MW</a:t>
            </a:r>
            <a:r>
              <a:rPr lang="en-US" sz="1600" b="1" dirty="0"/>
              <a:t> </a:t>
            </a:r>
            <a:r>
              <a:rPr lang="en-US" sz="1600" dirty="0"/>
              <a:t>(Kusile Unit 6 </a:t>
            </a:r>
            <a:r>
              <a:rPr lang="en-US" sz="1600" dirty="0" err="1"/>
              <a:t>Synchronised</a:t>
            </a:r>
            <a:r>
              <a:rPr lang="en-US" sz="1600" dirty="0"/>
              <a:t> on the system. Their output is not firm and not included in the Eskom Installed Capacity yet)</a:t>
            </a:r>
            <a:endParaRPr lang="en-ZA" sz="1600" dirty="0"/>
          </a:p>
          <a:p>
            <a:pPr>
              <a:spcBef>
                <a:spcPts val="0"/>
              </a:spcBef>
              <a:buClr>
                <a:schemeClr val="tx2">
                  <a:lumMod val="50000"/>
                </a:schemeClr>
              </a:buClr>
            </a:pPr>
            <a:r>
              <a:rPr lang="en-ZA" sz="1600" dirty="0"/>
              <a:t>Installed Dispatchable Capacity: </a:t>
            </a:r>
            <a:r>
              <a:rPr lang="en-ZA" sz="1600" b="1" dirty="0"/>
              <a:t>50 694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60FA77A6-FA82-6411-3956-37C625A90A6D}"/>
              </a:ext>
            </a:extLst>
          </p:cNvPr>
          <p:cNvPicPr>
            <a:picLocks noChangeAspect="1"/>
          </p:cNvPicPr>
          <p:nvPr/>
        </p:nvPicPr>
        <p:blipFill>
          <a:blip r:embed="rId3"/>
          <a:stretch>
            <a:fillRect/>
          </a:stretch>
        </p:blipFill>
        <p:spPr>
          <a:xfrm>
            <a:off x="1444878"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9" name="Picture 8">
            <a:extLst>
              <a:ext uri="{FF2B5EF4-FFF2-40B4-BE49-F238E27FC236}">
                <a16:creationId xmlns:a16="http://schemas.microsoft.com/office/drawing/2014/main" id="{C3E7C88B-E64E-D094-6000-6132B2DD030D}"/>
              </a:ext>
            </a:extLst>
          </p:cNvPr>
          <p:cNvPicPr>
            <a:picLocks noChangeAspect="1"/>
          </p:cNvPicPr>
          <p:nvPr/>
        </p:nvPicPr>
        <p:blipFill>
          <a:blip r:embed="rId2"/>
          <a:stretch>
            <a:fillRect/>
          </a:stretch>
        </p:blipFill>
        <p:spPr>
          <a:xfrm>
            <a:off x="5470082" y="976312"/>
            <a:ext cx="4067175" cy="2772749"/>
          </a:xfrm>
          <a:prstGeom prst="rect">
            <a:avLst/>
          </a:prstGeom>
        </p:spPr>
      </p:pic>
      <p:pic>
        <p:nvPicPr>
          <p:cNvPr id="4" name="Picture 3">
            <a:extLst>
              <a:ext uri="{FF2B5EF4-FFF2-40B4-BE49-F238E27FC236}">
                <a16:creationId xmlns:a16="http://schemas.microsoft.com/office/drawing/2014/main" id="{ADFE2284-EB92-ECE6-D929-7E398CAC8F65}"/>
              </a:ext>
            </a:extLst>
          </p:cNvPr>
          <p:cNvPicPr>
            <a:picLocks noChangeAspect="1"/>
          </p:cNvPicPr>
          <p:nvPr/>
        </p:nvPicPr>
        <p:blipFill>
          <a:blip r:embed="rId3"/>
          <a:stretch>
            <a:fillRect/>
          </a:stretch>
        </p:blipFill>
        <p:spPr>
          <a:xfrm>
            <a:off x="9640930" y="3127439"/>
            <a:ext cx="2551070" cy="1381125"/>
          </a:xfrm>
          <a:prstGeom prst="rect">
            <a:avLst/>
          </a:prstGeom>
        </p:spPr>
      </p:pic>
      <p:pic>
        <p:nvPicPr>
          <p:cNvPr id="10" name="Picture 9">
            <a:extLst>
              <a:ext uri="{FF2B5EF4-FFF2-40B4-BE49-F238E27FC236}">
                <a16:creationId xmlns:a16="http://schemas.microsoft.com/office/drawing/2014/main" id="{734D6D84-E4BF-6F7D-EB91-6095091FC2E3}"/>
              </a:ext>
            </a:extLst>
          </p:cNvPr>
          <p:cNvPicPr>
            <a:picLocks noChangeAspect="1"/>
          </p:cNvPicPr>
          <p:nvPr/>
        </p:nvPicPr>
        <p:blipFill>
          <a:blip r:embed="rId4"/>
          <a:stretch>
            <a:fillRect/>
          </a:stretch>
        </p:blipFill>
        <p:spPr>
          <a:xfrm>
            <a:off x="5470066" y="3818001"/>
            <a:ext cx="4067175" cy="3056685"/>
          </a:xfrm>
          <a:prstGeom prst="rect">
            <a:avLst/>
          </a:prstGeom>
        </p:spPr>
      </p:pic>
      <p:pic>
        <p:nvPicPr>
          <p:cNvPr id="3" name="Picture 2">
            <a:extLst>
              <a:ext uri="{FF2B5EF4-FFF2-40B4-BE49-F238E27FC236}">
                <a16:creationId xmlns:a16="http://schemas.microsoft.com/office/drawing/2014/main" id="{732F04E2-6287-5224-DE57-5A700D4233A4}"/>
              </a:ext>
            </a:extLst>
          </p:cNvPr>
          <p:cNvPicPr>
            <a:picLocks noChangeAspect="1"/>
          </p:cNvPicPr>
          <p:nvPr/>
        </p:nvPicPr>
        <p:blipFill>
          <a:blip r:embed="rId5"/>
          <a:stretch>
            <a:fillRect/>
          </a:stretch>
        </p:blipFill>
        <p:spPr>
          <a:xfrm>
            <a:off x="0" y="3818001"/>
            <a:ext cx="5366377" cy="3056685"/>
          </a:xfrm>
          <a:prstGeom prst="rect">
            <a:avLst/>
          </a:prstGeom>
        </p:spPr>
      </p:pic>
      <p:pic>
        <p:nvPicPr>
          <p:cNvPr id="6" name="Picture 5">
            <a:extLst>
              <a:ext uri="{FF2B5EF4-FFF2-40B4-BE49-F238E27FC236}">
                <a16:creationId xmlns:a16="http://schemas.microsoft.com/office/drawing/2014/main" id="{5691BE02-AB09-C9DB-F90A-34EEA5BD197E}"/>
              </a:ext>
            </a:extLst>
          </p:cNvPr>
          <p:cNvPicPr>
            <a:picLocks noChangeAspect="1"/>
          </p:cNvPicPr>
          <p:nvPr/>
        </p:nvPicPr>
        <p:blipFill>
          <a:blip r:embed="rId6"/>
          <a:stretch>
            <a:fillRect/>
          </a:stretch>
        </p:blipFill>
        <p:spPr>
          <a:xfrm>
            <a:off x="0" y="976312"/>
            <a:ext cx="5366377" cy="2772749"/>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2" name="Picture 1">
            <a:extLst>
              <a:ext uri="{FF2B5EF4-FFF2-40B4-BE49-F238E27FC236}">
                <a16:creationId xmlns:a16="http://schemas.microsoft.com/office/drawing/2014/main" id="{75750D4F-CF73-A2F0-FB7B-C1BD5F7CBC79}"/>
              </a:ext>
            </a:extLst>
          </p:cNvPr>
          <p:cNvPicPr>
            <a:picLocks noChangeAspect="1"/>
          </p:cNvPicPr>
          <p:nvPr/>
        </p:nvPicPr>
        <p:blipFill>
          <a:blip r:embed="rId2"/>
          <a:stretch>
            <a:fillRect/>
          </a:stretch>
        </p:blipFill>
        <p:spPr>
          <a:xfrm>
            <a:off x="9619020" y="2920383"/>
            <a:ext cx="2548349" cy="1383912"/>
          </a:xfrm>
          <a:prstGeom prst="rect">
            <a:avLst/>
          </a:prstGeom>
        </p:spPr>
      </p:pic>
      <p:pic>
        <p:nvPicPr>
          <p:cNvPr id="5" name="Picture 4">
            <a:extLst>
              <a:ext uri="{FF2B5EF4-FFF2-40B4-BE49-F238E27FC236}">
                <a16:creationId xmlns:a16="http://schemas.microsoft.com/office/drawing/2014/main" id="{1B40A368-596D-5469-2666-8F89B803FD55}"/>
              </a:ext>
            </a:extLst>
          </p:cNvPr>
          <p:cNvPicPr>
            <a:picLocks noChangeAspect="1"/>
          </p:cNvPicPr>
          <p:nvPr/>
        </p:nvPicPr>
        <p:blipFill>
          <a:blip r:embed="rId3"/>
          <a:stretch>
            <a:fillRect/>
          </a:stretch>
        </p:blipFill>
        <p:spPr>
          <a:xfrm>
            <a:off x="1838778" y="1034042"/>
            <a:ext cx="6685643" cy="5148644"/>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50 694 MW. (Kusile Unit 6 Synchronised on the system. Their output is not firm and not included in the Maximum Dispatchable Capacity yet)</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3" name="Picture 2">
            <a:extLst>
              <a:ext uri="{FF2B5EF4-FFF2-40B4-BE49-F238E27FC236}">
                <a16:creationId xmlns:a16="http://schemas.microsoft.com/office/drawing/2014/main" id="{E94314F2-188F-FBFB-1A84-6FE767956524}"/>
              </a:ext>
            </a:extLst>
          </p:cNvPr>
          <p:cNvPicPr>
            <a:picLocks noChangeAspect="1"/>
          </p:cNvPicPr>
          <p:nvPr/>
        </p:nvPicPr>
        <p:blipFill>
          <a:blip r:embed="rId2"/>
          <a:stretch>
            <a:fillRect/>
          </a:stretch>
        </p:blipFill>
        <p:spPr>
          <a:xfrm>
            <a:off x="1762125" y="1032973"/>
            <a:ext cx="8667750" cy="3773389"/>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0BB7D297-1C62-79DD-E26C-D0E5D31E398F}"/>
              </a:ext>
            </a:extLst>
          </p:cNvPr>
          <p:cNvPicPr>
            <a:picLocks noChangeAspect="1"/>
          </p:cNvPicPr>
          <p:nvPr/>
        </p:nvPicPr>
        <p:blipFill>
          <a:blip r:embed="rId3"/>
          <a:stretch>
            <a:fillRect/>
          </a:stretch>
        </p:blipFill>
        <p:spPr>
          <a:xfrm>
            <a:off x="0" y="1013102"/>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2C6F97E4-B40C-496A-1134-DF06763BBE46}"/>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E97DACF9-A04C-F031-406D-04E60AE688CF}"/>
              </a:ext>
            </a:extLst>
          </p:cNvPr>
          <p:cNvPicPr>
            <a:picLocks noChangeAspect="1"/>
          </p:cNvPicPr>
          <p:nvPr/>
        </p:nvPicPr>
        <p:blipFill>
          <a:blip r:embed="rId2"/>
          <a:stretch>
            <a:fillRect/>
          </a:stretch>
        </p:blipFill>
        <p:spPr>
          <a:xfrm>
            <a:off x="0" y="963699"/>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B10BD380-31BA-641B-E0B6-5B9F250B762A}"/>
              </a:ext>
            </a:extLst>
          </p:cNvPr>
          <p:cNvPicPr>
            <a:picLocks noChangeAspect="1"/>
          </p:cNvPicPr>
          <p:nvPr/>
        </p:nvPicPr>
        <p:blipFill>
          <a:blip r:embed="rId3"/>
          <a:stretch>
            <a:fillRect/>
          </a:stretch>
        </p:blipFill>
        <p:spPr>
          <a:xfrm>
            <a:off x="0" y="1011247"/>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8975A44B-9406-6136-EA76-329C0922B16D}"/>
              </a:ext>
            </a:extLst>
          </p:cNvPr>
          <p:cNvPicPr>
            <a:picLocks noChangeAspect="1"/>
          </p:cNvPicPr>
          <p:nvPr/>
        </p:nvPicPr>
        <p:blipFill>
          <a:blip r:embed="rId2"/>
          <a:stretch>
            <a:fillRect/>
          </a:stretch>
        </p:blipFill>
        <p:spPr>
          <a:xfrm>
            <a:off x="0" y="1002701"/>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1056016B-3C26-F900-806D-38A4F1FC019C}"/>
              </a:ext>
            </a:extLst>
          </p:cNvPr>
          <p:cNvPicPr>
            <a:picLocks noChangeAspect="1"/>
          </p:cNvPicPr>
          <p:nvPr/>
        </p:nvPicPr>
        <p:blipFill>
          <a:blip r:embed="rId2"/>
          <a:stretch>
            <a:fillRect/>
          </a:stretch>
        </p:blipFill>
        <p:spPr>
          <a:xfrm>
            <a:off x="0" y="1002701"/>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1521</TotalTime>
  <Words>674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281</cp:revision>
  <dcterms:created xsi:type="dcterms:W3CDTF">2020-01-06T09:48:40Z</dcterms:created>
  <dcterms:modified xsi:type="dcterms:W3CDTF">2025-09-23T07:37:07Z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