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2" d="100"/>
          <a:sy n="112"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15/07/2025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2.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2025 Week 28 (</a:t>
            </a:r>
            <a:r>
              <a:rPr lang="en-US" altLang="en-US" sz="2000" b="1" dirty="0"/>
              <a:t>07/07/2025 – 13/07/2025</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9803FA13-D924-07D2-311F-8923670F305C}"/>
              </a:ext>
            </a:extLst>
          </p:cNvPr>
          <p:cNvPicPr>
            <a:picLocks noChangeAspect="1"/>
          </p:cNvPicPr>
          <p:nvPr/>
        </p:nvPicPr>
        <p:blipFill>
          <a:blip r:embed="rId2"/>
          <a:stretch>
            <a:fillRect/>
          </a:stretch>
        </p:blipFill>
        <p:spPr>
          <a:xfrm>
            <a:off x="1328736" y="2111740"/>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lnSpcReduction="10000"/>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49 539 MW</a:t>
            </a:r>
            <a:r>
              <a:rPr lang="en-US" sz="1600" b="1" dirty="0"/>
              <a:t> </a:t>
            </a:r>
            <a:r>
              <a:rPr lang="en-US" sz="1600" dirty="0"/>
              <a:t>(Kusile Unit 6 </a:t>
            </a:r>
            <a:r>
              <a:rPr lang="en-US" sz="1600" dirty="0" err="1"/>
              <a:t>Synchronised</a:t>
            </a:r>
            <a:r>
              <a:rPr lang="en-US" sz="1600" dirty="0"/>
              <a:t> on the system. Their output is not firm and not included in the Eskom Installed Capacity yet)</a:t>
            </a:r>
            <a:endParaRPr lang="en-ZA" sz="1600" dirty="0"/>
          </a:p>
          <a:p>
            <a:pPr>
              <a:spcBef>
                <a:spcPts val="0"/>
              </a:spcBef>
              <a:buClr>
                <a:schemeClr val="tx2">
                  <a:lumMod val="50000"/>
                </a:schemeClr>
              </a:buClr>
            </a:pPr>
            <a:r>
              <a:rPr lang="en-ZA" sz="1600" dirty="0"/>
              <a:t>Installed Dispatchable Capacity: </a:t>
            </a:r>
            <a:r>
              <a:rPr lang="en-ZA" sz="1600" b="1" dirty="0"/>
              <a:t>50 694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DD24C3B4-E6FC-51D2-B762-8B4441F6D6C5}"/>
              </a:ext>
            </a:extLst>
          </p:cNvPr>
          <p:cNvPicPr>
            <a:picLocks noChangeAspect="1"/>
          </p:cNvPicPr>
          <p:nvPr/>
        </p:nvPicPr>
        <p:blipFill>
          <a:blip r:embed="rId3"/>
          <a:stretch>
            <a:fillRect/>
          </a:stretch>
        </p:blipFill>
        <p:spPr>
          <a:xfrm>
            <a:off x="1564519"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4" name="Picture 3">
            <a:extLst>
              <a:ext uri="{FF2B5EF4-FFF2-40B4-BE49-F238E27FC236}">
                <a16:creationId xmlns:a16="http://schemas.microsoft.com/office/drawing/2014/main" id="{6CBE91EE-D4AC-3D56-C751-674A94052802}"/>
              </a:ext>
            </a:extLst>
          </p:cNvPr>
          <p:cNvPicPr>
            <a:picLocks noChangeAspect="1"/>
          </p:cNvPicPr>
          <p:nvPr/>
        </p:nvPicPr>
        <p:blipFill>
          <a:blip r:embed="rId2"/>
          <a:stretch>
            <a:fillRect/>
          </a:stretch>
        </p:blipFill>
        <p:spPr>
          <a:xfrm>
            <a:off x="0" y="976312"/>
            <a:ext cx="5366407" cy="2772749"/>
          </a:xfrm>
          <a:prstGeom prst="rect">
            <a:avLst/>
          </a:prstGeom>
        </p:spPr>
      </p:pic>
      <p:pic>
        <p:nvPicPr>
          <p:cNvPr id="9" name="Picture 8">
            <a:extLst>
              <a:ext uri="{FF2B5EF4-FFF2-40B4-BE49-F238E27FC236}">
                <a16:creationId xmlns:a16="http://schemas.microsoft.com/office/drawing/2014/main" id="{C3E7C88B-E64E-D094-6000-6132B2DD030D}"/>
              </a:ext>
            </a:extLst>
          </p:cNvPr>
          <p:cNvPicPr>
            <a:picLocks noChangeAspect="1"/>
          </p:cNvPicPr>
          <p:nvPr/>
        </p:nvPicPr>
        <p:blipFill>
          <a:blip r:embed="rId3"/>
          <a:stretch>
            <a:fillRect/>
          </a:stretch>
        </p:blipFill>
        <p:spPr>
          <a:xfrm>
            <a:off x="5470082" y="976312"/>
            <a:ext cx="4067175" cy="2772749"/>
          </a:xfrm>
          <a:prstGeom prst="rect">
            <a:avLst/>
          </a:prstGeom>
        </p:spPr>
      </p:pic>
      <p:pic>
        <p:nvPicPr>
          <p:cNvPr id="12" name="Picture 11">
            <a:extLst>
              <a:ext uri="{FF2B5EF4-FFF2-40B4-BE49-F238E27FC236}">
                <a16:creationId xmlns:a16="http://schemas.microsoft.com/office/drawing/2014/main" id="{07640FA3-85D2-3E03-7FAC-75570D55C6FD}"/>
              </a:ext>
            </a:extLst>
          </p:cNvPr>
          <p:cNvPicPr>
            <a:picLocks noChangeAspect="1"/>
          </p:cNvPicPr>
          <p:nvPr/>
        </p:nvPicPr>
        <p:blipFill>
          <a:blip r:embed="rId4"/>
          <a:stretch>
            <a:fillRect/>
          </a:stretch>
        </p:blipFill>
        <p:spPr>
          <a:xfrm>
            <a:off x="5470081" y="3801317"/>
            <a:ext cx="4067176" cy="3056683"/>
          </a:xfrm>
          <a:prstGeom prst="rect">
            <a:avLst/>
          </a:prstGeom>
        </p:spPr>
      </p:pic>
      <p:pic>
        <p:nvPicPr>
          <p:cNvPr id="13" name="Picture 12">
            <a:extLst>
              <a:ext uri="{FF2B5EF4-FFF2-40B4-BE49-F238E27FC236}">
                <a16:creationId xmlns:a16="http://schemas.microsoft.com/office/drawing/2014/main" id="{127FFF5D-8BBF-DBE2-B8B6-5266CA7E2928}"/>
              </a:ext>
            </a:extLst>
          </p:cNvPr>
          <p:cNvPicPr>
            <a:picLocks noChangeAspect="1"/>
          </p:cNvPicPr>
          <p:nvPr/>
        </p:nvPicPr>
        <p:blipFill>
          <a:blip r:embed="rId5"/>
          <a:stretch>
            <a:fillRect/>
          </a:stretch>
        </p:blipFill>
        <p:spPr>
          <a:xfrm>
            <a:off x="9640930" y="3201372"/>
            <a:ext cx="2551069" cy="1381125"/>
          </a:xfrm>
          <a:prstGeom prst="rect">
            <a:avLst/>
          </a:prstGeom>
        </p:spPr>
      </p:pic>
      <p:pic>
        <p:nvPicPr>
          <p:cNvPr id="2" name="Picture 1">
            <a:extLst>
              <a:ext uri="{FF2B5EF4-FFF2-40B4-BE49-F238E27FC236}">
                <a16:creationId xmlns:a16="http://schemas.microsoft.com/office/drawing/2014/main" id="{0FF21D80-7AA3-EE2E-3076-824F4EA6D16E}"/>
              </a:ext>
            </a:extLst>
          </p:cNvPr>
          <p:cNvPicPr>
            <a:picLocks noChangeAspect="1"/>
          </p:cNvPicPr>
          <p:nvPr/>
        </p:nvPicPr>
        <p:blipFill>
          <a:blip r:embed="rId6"/>
          <a:stretch>
            <a:fillRect/>
          </a:stretch>
        </p:blipFill>
        <p:spPr>
          <a:xfrm>
            <a:off x="0" y="3801317"/>
            <a:ext cx="5366407" cy="3056683"/>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4" name="Picture 3">
            <a:extLst>
              <a:ext uri="{FF2B5EF4-FFF2-40B4-BE49-F238E27FC236}">
                <a16:creationId xmlns:a16="http://schemas.microsoft.com/office/drawing/2014/main" id="{43E5944D-7D00-8E94-64B4-6490B57C48C1}"/>
              </a:ext>
            </a:extLst>
          </p:cNvPr>
          <p:cNvPicPr>
            <a:picLocks noChangeAspect="1"/>
          </p:cNvPicPr>
          <p:nvPr/>
        </p:nvPicPr>
        <p:blipFill>
          <a:blip r:embed="rId2"/>
          <a:stretch>
            <a:fillRect/>
          </a:stretch>
        </p:blipFill>
        <p:spPr>
          <a:xfrm>
            <a:off x="9007289" y="2922208"/>
            <a:ext cx="2819400" cy="1381125"/>
          </a:xfrm>
          <a:prstGeom prst="rect">
            <a:avLst/>
          </a:prstGeom>
        </p:spPr>
      </p:pic>
      <p:pic>
        <p:nvPicPr>
          <p:cNvPr id="5" name="Picture 4">
            <a:extLst>
              <a:ext uri="{FF2B5EF4-FFF2-40B4-BE49-F238E27FC236}">
                <a16:creationId xmlns:a16="http://schemas.microsoft.com/office/drawing/2014/main" id="{3A481E44-E19A-E5CA-3892-BFFCBEA3EE0F}"/>
              </a:ext>
            </a:extLst>
          </p:cNvPr>
          <p:cNvPicPr>
            <a:picLocks noChangeAspect="1"/>
          </p:cNvPicPr>
          <p:nvPr/>
        </p:nvPicPr>
        <p:blipFill>
          <a:blip r:embed="rId3"/>
          <a:stretch>
            <a:fillRect/>
          </a:stretch>
        </p:blipFill>
        <p:spPr>
          <a:xfrm>
            <a:off x="1223401" y="1013012"/>
            <a:ext cx="7019925" cy="5169674"/>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50 694 MW. (Kusile Unit 6 Synchronised on the system. Their output is not firm and not included in the Maximum Dispatchable Capacity yet)</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3" name="Picture 2">
            <a:extLst>
              <a:ext uri="{FF2B5EF4-FFF2-40B4-BE49-F238E27FC236}">
                <a16:creationId xmlns:a16="http://schemas.microsoft.com/office/drawing/2014/main" id="{C5D2D7E0-CBF3-832B-CA19-32443D03963A}"/>
              </a:ext>
            </a:extLst>
          </p:cNvPr>
          <p:cNvPicPr>
            <a:picLocks noChangeAspect="1"/>
          </p:cNvPicPr>
          <p:nvPr/>
        </p:nvPicPr>
        <p:blipFill>
          <a:blip r:embed="rId2"/>
          <a:stretch>
            <a:fillRect/>
          </a:stretch>
        </p:blipFill>
        <p:spPr>
          <a:xfrm>
            <a:off x="1762125" y="1032973"/>
            <a:ext cx="8667750" cy="3773389"/>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5009EEF1-20DA-ABE2-C9D2-B126469EF04A}"/>
              </a:ext>
            </a:extLst>
          </p:cNvPr>
          <p:cNvPicPr>
            <a:picLocks noChangeAspect="1"/>
          </p:cNvPicPr>
          <p:nvPr/>
        </p:nvPicPr>
        <p:blipFill>
          <a:blip r:embed="rId3"/>
          <a:stretch>
            <a:fillRect/>
          </a:stretch>
        </p:blipFill>
        <p:spPr>
          <a:xfrm>
            <a:off x="0" y="1013103"/>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42DE10E1-BB21-84C0-94CB-A40B018F08D5}"/>
              </a:ext>
            </a:extLst>
          </p:cNvPr>
          <p:cNvPicPr>
            <a:picLocks noChangeAspect="1"/>
          </p:cNvPicPr>
          <p:nvPr/>
        </p:nvPicPr>
        <p:blipFill>
          <a:blip r:embed="rId2"/>
          <a:stretch>
            <a:fillRect/>
          </a:stretch>
        </p:blipFill>
        <p:spPr>
          <a:xfrm>
            <a:off x="0" y="994154"/>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DF6FEDEF-588F-6CB4-DC86-E2EB9DCBB52E}"/>
              </a:ext>
            </a:extLst>
          </p:cNvPr>
          <p:cNvPicPr>
            <a:picLocks noChangeAspect="1"/>
          </p:cNvPicPr>
          <p:nvPr/>
        </p:nvPicPr>
        <p:blipFill>
          <a:blip r:embed="rId2"/>
          <a:stretch>
            <a:fillRect/>
          </a:stretch>
        </p:blipFill>
        <p:spPr>
          <a:xfrm>
            <a:off x="0" y="963698"/>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50F8CE20-8802-105F-6841-DD8E4C90D9D5}"/>
              </a:ext>
            </a:extLst>
          </p:cNvPr>
          <p:cNvPicPr>
            <a:picLocks noChangeAspect="1"/>
          </p:cNvPicPr>
          <p:nvPr/>
        </p:nvPicPr>
        <p:blipFill>
          <a:blip r:embed="rId3"/>
          <a:stretch>
            <a:fillRect/>
          </a:stretch>
        </p:blipFill>
        <p:spPr>
          <a:xfrm>
            <a:off x="0" y="994155"/>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AD7248A9-5D6A-0785-F23D-C8F07EAD688B}"/>
              </a:ext>
            </a:extLst>
          </p:cNvPr>
          <p:cNvPicPr>
            <a:picLocks noChangeAspect="1"/>
          </p:cNvPicPr>
          <p:nvPr/>
        </p:nvPicPr>
        <p:blipFill>
          <a:blip r:embed="rId2"/>
          <a:stretch>
            <a:fillRect/>
          </a:stretch>
        </p:blipFill>
        <p:spPr>
          <a:xfrm>
            <a:off x="0" y="1002701"/>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CD31A973-347A-CB39-6950-8E3CC468B768}"/>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1432</TotalTime>
  <Words>674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259</cp:revision>
  <dcterms:created xsi:type="dcterms:W3CDTF">2020-01-06T09:48:40Z</dcterms:created>
  <dcterms:modified xsi:type="dcterms:W3CDTF">2025-07-15T10:58:46Z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