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6357" autoAdjust="0"/>
  </p:normalViewPr>
  <p:slideViewPr>
    <p:cSldViewPr snapToGrid="0">
      <p:cViewPr varScale="1">
        <p:scale>
          <a:sx n="112" d="100"/>
          <a:sy n="112"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20/05/2025</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2025 Week 20 (</a:t>
            </a:r>
            <a:r>
              <a:rPr lang="en-US" altLang="en-US" sz="2000" b="1" dirty="0"/>
              <a:t>12/05/2025 – 18/05/2025</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082DE637-DAA1-4672-80D5-5A767D2FF1D3}"/>
              </a:ext>
            </a:extLst>
          </p:cNvPr>
          <p:cNvPicPr>
            <a:picLocks noChangeAspect="1"/>
          </p:cNvPicPr>
          <p:nvPr/>
        </p:nvPicPr>
        <p:blipFill>
          <a:blip r:embed="rId2"/>
          <a:stretch>
            <a:fillRect/>
          </a:stretch>
        </p:blipFill>
        <p:spPr>
          <a:xfrm>
            <a:off x="1328736" y="2203836"/>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lnSpcReduction="10000"/>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48 234 MW</a:t>
            </a:r>
            <a:r>
              <a:rPr lang="en-US" sz="1600" b="1" dirty="0"/>
              <a:t> </a:t>
            </a:r>
            <a:r>
              <a:rPr lang="en-US" sz="1600" dirty="0"/>
              <a:t>(Kusile Unit 6 </a:t>
            </a:r>
            <a:r>
              <a:rPr lang="en-US" sz="1600" dirty="0" err="1"/>
              <a:t>Synchronised</a:t>
            </a:r>
            <a:r>
              <a:rPr lang="en-US" sz="1600" dirty="0"/>
              <a:t> on the system. Their output is not firm and not included in the Eskom Installed Capacity yet)</a:t>
            </a:r>
            <a:endParaRPr lang="en-ZA" sz="1600" dirty="0"/>
          </a:p>
          <a:p>
            <a:pPr>
              <a:spcBef>
                <a:spcPts val="0"/>
              </a:spcBef>
              <a:buClr>
                <a:schemeClr val="tx2">
                  <a:lumMod val="50000"/>
                </a:schemeClr>
              </a:buClr>
            </a:pPr>
            <a:r>
              <a:rPr lang="en-ZA" sz="1600" dirty="0"/>
              <a:t>Installed Dispatchable Capacity: </a:t>
            </a:r>
            <a:r>
              <a:rPr lang="en-ZA" sz="1600" b="1" dirty="0"/>
              <a:t>49 389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E8C1404E-CC4E-E5C5-DCE2-337A5E01DBE9}"/>
              </a:ext>
            </a:extLst>
          </p:cNvPr>
          <p:cNvPicPr>
            <a:picLocks noChangeAspect="1"/>
          </p:cNvPicPr>
          <p:nvPr/>
        </p:nvPicPr>
        <p:blipFill>
          <a:blip r:embed="rId3"/>
          <a:stretch>
            <a:fillRect/>
          </a:stretch>
        </p:blipFill>
        <p:spPr>
          <a:xfrm>
            <a:off x="1103046"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2" name="Picture 1">
            <a:extLst>
              <a:ext uri="{FF2B5EF4-FFF2-40B4-BE49-F238E27FC236}">
                <a16:creationId xmlns:a16="http://schemas.microsoft.com/office/drawing/2014/main" id="{DB2367FC-6647-DEBB-3EB0-BF681B28C8F7}"/>
              </a:ext>
            </a:extLst>
          </p:cNvPr>
          <p:cNvPicPr>
            <a:picLocks noChangeAspect="1"/>
          </p:cNvPicPr>
          <p:nvPr/>
        </p:nvPicPr>
        <p:blipFill>
          <a:blip r:embed="rId2"/>
          <a:stretch>
            <a:fillRect/>
          </a:stretch>
        </p:blipFill>
        <p:spPr>
          <a:xfrm>
            <a:off x="0" y="976312"/>
            <a:ext cx="5375933" cy="2772749"/>
          </a:xfrm>
          <a:prstGeom prst="rect">
            <a:avLst/>
          </a:prstGeom>
        </p:spPr>
      </p:pic>
      <p:pic>
        <p:nvPicPr>
          <p:cNvPr id="5" name="Picture 4">
            <a:extLst>
              <a:ext uri="{FF2B5EF4-FFF2-40B4-BE49-F238E27FC236}">
                <a16:creationId xmlns:a16="http://schemas.microsoft.com/office/drawing/2014/main" id="{B8B86859-AE9F-B80D-3172-D46A90435E22}"/>
              </a:ext>
            </a:extLst>
          </p:cNvPr>
          <p:cNvPicPr>
            <a:picLocks noChangeAspect="1"/>
          </p:cNvPicPr>
          <p:nvPr/>
        </p:nvPicPr>
        <p:blipFill>
          <a:blip r:embed="rId3"/>
          <a:stretch>
            <a:fillRect/>
          </a:stretch>
        </p:blipFill>
        <p:spPr>
          <a:xfrm>
            <a:off x="-19334" y="3801317"/>
            <a:ext cx="5395267" cy="3056684"/>
          </a:xfrm>
          <a:prstGeom prst="rect">
            <a:avLst/>
          </a:prstGeom>
        </p:spPr>
      </p:pic>
      <p:pic>
        <p:nvPicPr>
          <p:cNvPr id="6" name="Picture 5">
            <a:extLst>
              <a:ext uri="{FF2B5EF4-FFF2-40B4-BE49-F238E27FC236}">
                <a16:creationId xmlns:a16="http://schemas.microsoft.com/office/drawing/2014/main" id="{4091E32B-9210-5DD9-ED96-133BCE44184C}"/>
              </a:ext>
            </a:extLst>
          </p:cNvPr>
          <p:cNvPicPr>
            <a:picLocks noChangeAspect="1"/>
          </p:cNvPicPr>
          <p:nvPr/>
        </p:nvPicPr>
        <p:blipFill>
          <a:blip r:embed="rId4"/>
          <a:stretch>
            <a:fillRect/>
          </a:stretch>
        </p:blipFill>
        <p:spPr>
          <a:xfrm>
            <a:off x="5470083" y="976312"/>
            <a:ext cx="4067175" cy="2772749"/>
          </a:xfrm>
          <a:prstGeom prst="rect">
            <a:avLst/>
          </a:prstGeom>
        </p:spPr>
      </p:pic>
      <p:pic>
        <p:nvPicPr>
          <p:cNvPr id="10" name="Picture 9">
            <a:extLst>
              <a:ext uri="{FF2B5EF4-FFF2-40B4-BE49-F238E27FC236}">
                <a16:creationId xmlns:a16="http://schemas.microsoft.com/office/drawing/2014/main" id="{6E0FEC3E-0AAA-C647-219D-D678063A673B}"/>
              </a:ext>
            </a:extLst>
          </p:cNvPr>
          <p:cNvPicPr>
            <a:picLocks noChangeAspect="1"/>
          </p:cNvPicPr>
          <p:nvPr/>
        </p:nvPicPr>
        <p:blipFill>
          <a:blip r:embed="rId5"/>
          <a:stretch>
            <a:fillRect/>
          </a:stretch>
        </p:blipFill>
        <p:spPr>
          <a:xfrm>
            <a:off x="5470083" y="3801317"/>
            <a:ext cx="4067175" cy="3056683"/>
          </a:xfrm>
          <a:prstGeom prst="rect">
            <a:avLst/>
          </a:prstGeom>
        </p:spPr>
      </p:pic>
      <p:pic>
        <p:nvPicPr>
          <p:cNvPr id="12" name="Picture 11">
            <a:extLst>
              <a:ext uri="{FF2B5EF4-FFF2-40B4-BE49-F238E27FC236}">
                <a16:creationId xmlns:a16="http://schemas.microsoft.com/office/drawing/2014/main" id="{01BC9698-A7F3-88A0-0D20-6489BE4F9A85}"/>
              </a:ext>
            </a:extLst>
          </p:cNvPr>
          <p:cNvPicPr>
            <a:picLocks noChangeAspect="1"/>
          </p:cNvPicPr>
          <p:nvPr/>
        </p:nvPicPr>
        <p:blipFill>
          <a:blip r:embed="rId6"/>
          <a:stretch>
            <a:fillRect/>
          </a:stretch>
        </p:blipFill>
        <p:spPr>
          <a:xfrm>
            <a:off x="9631408" y="3110754"/>
            <a:ext cx="2452345" cy="1381125"/>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5" name="Picture 4">
            <a:extLst>
              <a:ext uri="{FF2B5EF4-FFF2-40B4-BE49-F238E27FC236}">
                <a16:creationId xmlns:a16="http://schemas.microsoft.com/office/drawing/2014/main" id="{B5D03540-AA7E-7988-E304-346F9815E543}"/>
              </a:ext>
            </a:extLst>
          </p:cNvPr>
          <p:cNvPicPr>
            <a:picLocks noChangeAspect="1"/>
          </p:cNvPicPr>
          <p:nvPr/>
        </p:nvPicPr>
        <p:blipFill>
          <a:blip r:embed="rId2"/>
          <a:stretch>
            <a:fillRect/>
          </a:stretch>
        </p:blipFill>
        <p:spPr>
          <a:xfrm>
            <a:off x="1982642" y="998504"/>
            <a:ext cx="7019925" cy="5184182"/>
          </a:xfrm>
          <a:prstGeom prst="rect">
            <a:avLst/>
          </a:prstGeom>
        </p:spPr>
      </p:pic>
      <p:pic>
        <p:nvPicPr>
          <p:cNvPr id="2" name="Picture 1">
            <a:extLst>
              <a:ext uri="{FF2B5EF4-FFF2-40B4-BE49-F238E27FC236}">
                <a16:creationId xmlns:a16="http://schemas.microsoft.com/office/drawing/2014/main" id="{B38CB9A8-D809-ADB3-4C97-2157782FFF71}"/>
              </a:ext>
            </a:extLst>
          </p:cNvPr>
          <p:cNvPicPr>
            <a:picLocks noChangeAspect="1"/>
          </p:cNvPicPr>
          <p:nvPr/>
        </p:nvPicPr>
        <p:blipFill>
          <a:blip r:embed="rId3"/>
          <a:stretch>
            <a:fillRect/>
          </a:stretch>
        </p:blipFill>
        <p:spPr>
          <a:xfrm>
            <a:off x="9613514" y="2898639"/>
            <a:ext cx="2450804" cy="1383912"/>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2051638"/>
          </a:xfrm>
        </p:spPr>
        <p:txBody>
          <a:bodyPr/>
          <a:lstStyle/>
          <a:p>
            <a:pPr algn="just">
              <a:spcBef>
                <a:spcPts val="0"/>
              </a:spcBef>
              <a:buClr>
                <a:schemeClr val="tx2">
                  <a:lumMod val="50000"/>
                </a:schemeClr>
              </a:buClr>
            </a:pPr>
            <a:r>
              <a:rPr lang="en-ZA" sz="1100" dirty="0"/>
              <a:t>Available </a:t>
            </a:r>
            <a:r>
              <a:rPr lang="en-ZA" sz="1100" dirty="0" err="1"/>
              <a:t>Dispatchable</a:t>
            </a:r>
            <a:r>
              <a:rPr lang="en-ZA" sz="11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1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1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100" dirty="0"/>
              <a:t>Net Maximum Dispatchable Capacity (including imports and emergency generation resources) = 49 389 MW. (Kusile Unit 6 Synchronised on the system. Their output is not firm and not included in the Maximum Dispatchable Capacity yet)</a:t>
            </a:r>
          </a:p>
          <a:p>
            <a:pPr algn="just">
              <a:spcBef>
                <a:spcPts val="0"/>
              </a:spcBef>
              <a:buClr>
                <a:schemeClr val="tx2">
                  <a:lumMod val="50000"/>
                </a:schemeClr>
              </a:buClr>
            </a:pPr>
            <a:r>
              <a:rPr lang="en-ZA" sz="1100" dirty="0"/>
              <a:t>These figures do not include any demand side products.</a:t>
            </a:r>
          </a:p>
          <a:p>
            <a:pPr algn="just">
              <a:spcBef>
                <a:spcPts val="0"/>
              </a:spcBef>
              <a:buClr>
                <a:schemeClr val="tx2">
                  <a:lumMod val="50000"/>
                </a:schemeClr>
              </a:buClr>
            </a:pPr>
            <a:r>
              <a:rPr lang="en-ZA" sz="1100" dirty="0"/>
              <a:t>The peak hours for the residual demand can differ from that of the RSA contracted demand, depending on renewable generation.</a:t>
            </a:r>
            <a:r>
              <a:rPr lang="en-ZA" sz="1200" dirty="0"/>
              <a:t>	</a:t>
            </a:r>
          </a:p>
        </p:txBody>
      </p:sp>
      <p:pic>
        <p:nvPicPr>
          <p:cNvPr id="3" name="Picture 2">
            <a:extLst>
              <a:ext uri="{FF2B5EF4-FFF2-40B4-BE49-F238E27FC236}">
                <a16:creationId xmlns:a16="http://schemas.microsoft.com/office/drawing/2014/main" id="{8B1A240E-E285-CBE5-E28F-A62EB3559D13}"/>
              </a:ext>
            </a:extLst>
          </p:cNvPr>
          <p:cNvPicPr>
            <a:picLocks noChangeAspect="1"/>
          </p:cNvPicPr>
          <p:nvPr/>
        </p:nvPicPr>
        <p:blipFill>
          <a:blip r:embed="rId2"/>
          <a:stretch>
            <a:fillRect/>
          </a:stretch>
        </p:blipFill>
        <p:spPr>
          <a:xfrm>
            <a:off x="1762125" y="1050065"/>
            <a:ext cx="8667750" cy="3756297"/>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C8D75BD7-9CF8-A9A0-EBA7-C2CD7FBA9439}"/>
              </a:ext>
            </a:extLst>
          </p:cNvPr>
          <p:cNvPicPr>
            <a:picLocks noChangeAspect="1"/>
          </p:cNvPicPr>
          <p:nvPr/>
        </p:nvPicPr>
        <p:blipFill>
          <a:blip r:embed="rId3"/>
          <a:stretch>
            <a:fillRect/>
          </a:stretch>
        </p:blipFill>
        <p:spPr>
          <a:xfrm>
            <a:off x="0" y="1021648"/>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47EFFCC9-E608-9EAF-A284-F30E4CFCAEC6}"/>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1F2D9C0B-2CD9-D74F-300F-353E87204B1F}"/>
              </a:ext>
            </a:extLst>
          </p:cNvPr>
          <p:cNvPicPr>
            <a:picLocks noChangeAspect="1"/>
          </p:cNvPicPr>
          <p:nvPr/>
        </p:nvPicPr>
        <p:blipFill>
          <a:blip r:embed="rId2"/>
          <a:stretch>
            <a:fillRect/>
          </a:stretch>
        </p:blipFill>
        <p:spPr>
          <a:xfrm>
            <a:off x="0" y="963699"/>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6837774A-6A13-69FB-E398-E19B703B84B4}"/>
              </a:ext>
            </a:extLst>
          </p:cNvPr>
          <p:cNvPicPr>
            <a:picLocks noChangeAspect="1"/>
          </p:cNvPicPr>
          <p:nvPr/>
        </p:nvPicPr>
        <p:blipFill>
          <a:blip r:embed="rId3"/>
          <a:stretch>
            <a:fillRect/>
          </a:stretch>
        </p:blipFill>
        <p:spPr>
          <a:xfrm>
            <a:off x="0" y="995808"/>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A7662A42-20D7-187C-1036-16F336AE2323}"/>
              </a:ext>
            </a:extLst>
          </p:cNvPr>
          <p:cNvPicPr>
            <a:picLocks noChangeAspect="1"/>
          </p:cNvPicPr>
          <p:nvPr/>
        </p:nvPicPr>
        <p:blipFill>
          <a:blip r:embed="rId2"/>
          <a:stretch>
            <a:fillRect/>
          </a:stretch>
        </p:blipFill>
        <p:spPr>
          <a:xfrm>
            <a:off x="0" y="985609"/>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C72A3469-5FAE-C315-9CF0-C46644AD271C}"/>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A031EA-53D5-474F-8205-0E1513F09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1375</TotalTime>
  <Words>674</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247</cp:revision>
  <dcterms:created xsi:type="dcterms:W3CDTF">2020-01-06T09:48:40Z</dcterms:created>
  <dcterms:modified xsi:type="dcterms:W3CDTF">2025-05-20T12:58:48Z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