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6357" autoAdjust="0"/>
  </p:normalViewPr>
  <p:slideViewPr>
    <p:cSldViewPr snapToGrid="0">
      <p:cViewPr varScale="1">
        <p:scale>
          <a:sx n="107" d="100"/>
          <a:sy n="107" d="100"/>
        </p:scale>
        <p:origin x="7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23/04/2025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16 (</a:t>
            </a:r>
            <a:r>
              <a:rPr lang="en-US" altLang="en-US" sz="2000" b="1" dirty="0"/>
              <a:t>14/04/2025 – 20/04/2025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8608041-1C1C-CA53-FCC7-CFD08E3C1278}"/>
              </a:ext>
            </a:extLst>
          </p:cNvPr>
          <p:cNvPicPr>
            <a:picLocks noChangeAspect="1"/>
          </p:cNvPicPr>
          <p:nvPr/>
        </p:nvPicPr>
        <p:blipFill>
          <a:blip r:embed="rId2"/>
          <a:stretch>
            <a:fillRect/>
          </a:stretch>
        </p:blipFill>
        <p:spPr>
          <a:xfrm>
            <a:off x="425736" y="1834123"/>
            <a:ext cx="11436055" cy="1667996"/>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lnSpcReduction="10000"/>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r>
              <a:rPr lang="en-US" sz="1600" b="1" dirty="0"/>
              <a:t> </a:t>
            </a:r>
            <a:r>
              <a:rPr lang="en-US" sz="1600" dirty="0"/>
              <a:t>(Kusile Unit 6 </a:t>
            </a:r>
            <a:r>
              <a:rPr lang="en-US" sz="1600" dirty="0" err="1"/>
              <a:t>Synchronised</a:t>
            </a:r>
            <a:r>
              <a:rPr lang="en-US" sz="1600" dirty="0"/>
              <a:t> on the system. Their output is not firm and not included in the Eskom Installed Capacity yet)</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50394C5-AD5E-9DA1-C15D-82CE2F6D5682}"/>
              </a:ext>
            </a:extLst>
          </p:cNvPr>
          <p:cNvPicPr>
            <a:picLocks noChangeAspect="1"/>
          </p:cNvPicPr>
          <p:nvPr/>
        </p:nvPicPr>
        <p:blipFill>
          <a:blip r:embed="rId3"/>
          <a:stretch>
            <a:fillRect/>
          </a:stretch>
        </p:blipFill>
        <p:spPr>
          <a:xfrm>
            <a:off x="1197385" y="980727"/>
            <a:ext cx="5422453" cy="5216871"/>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5" name="Picture 4">
            <a:extLst>
              <a:ext uri="{FF2B5EF4-FFF2-40B4-BE49-F238E27FC236}">
                <a16:creationId xmlns:a16="http://schemas.microsoft.com/office/drawing/2014/main" id="{9A6057AD-9A4A-D192-3F74-55E7200802ED}"/>
              </a:ext>
            </a:extLst>
          </p:cNvPr>
          <p:cNvPicPr>
            <a:picLocks noChangeAspect="1"/>
          </p:cNvPicPr>
          <p:nvPr/>
        </p:nvPicPr>
        <p:blipFill>
          <a:blip r:embed="rId2"/>
          <a:stretch>
            <a:fillRect/>
          </a:stretch>
        </p:blipFill>
        <p:spPr>
          <a:xfrm>
            <a:off x="9612476" y="3115030"/>
            <a:ext cx="2488369" cy="1381125"/>
          </a:xfrm>
          <a:prstGeom prst="rect">
            <a:avLst/>
          </a:prstGeom>
        </p:spPr>
      </p:pic>
      <p:pic>
        <p:nvPicPr>
          <p:cNvPr id="2" name="Picture 1">
            <a:extLst>
              <a:ext uri="{FF2B5EF4-FFF2-40B4-BE49-F238E27FC236}">
                <a16:creationId xmlns:a16="http://schemas.microsoft.com/office/drawing/2014/main" id="{18B83FC7-1759-DB45-4243-0FE88B7EAD86}"/>
              </a:ext>
            </a:extLst>
          </p:cNvPr>
          <p:cNvPicPr>
            <a:picLocks noChangeAspect="1"/>
          </p:cNvPicPr>
          <p:nvPr/>
        </p:nvPicPr>
        <p:blipFill>
          <a:blip r:embed="rId3"/>
          <a:stretch>
            <a:fillRect/>
          </a:stretch>
        </p:blipFill>
        <p:spPr>
          <a:xfrm>
            <a:off x="0" y="980589"/>
            <a:ext cx="5375933" cy="2772748"/>
          </a:xfrm>
          <a:prstGeom prst="rect">
            <a:avLst/>
          </a:prstGeom>
        </p:spPr>
      </p:pic>
      <p:pic>
        <p:nvPicPr>
          <p:cNvPr id="9" name="Picture 8">
            <a:extLst>
              <a:ext uri="{FF2B5EF4-FFF2-40B4-BE49-F238E27FC236}">
                <a16:creationId xmlns:a16="http://schemas.microsoft.com/office/drawing/2014/main" id="{48208EF1-6256-391B-0F59-3718E70DA9BD}"/>
              </a:ext>
            </a:extLst>
          </p:cNvPr>
          <p:cNvPicPr>
            <a:picLocks noChangeAspect="1"/>
          </p:cNvPicPr>
          <p:nvPr/>
        </p:nvPicPr>
        <p:blipFill>
          <a:blip r:embed="rId4"/>
          <a:stretch>
            <a:fillRect/>
          </a:stretch>
        </p:blipFill>
        <p:spPr>
          <a:xfrm>
            <a:off x="0" y="3805593"/>
            <a:ext cx="5375932" cy="3052407"/>
          </a:xfrm>
          <a:prstGeom prst="rect">
            <a:avLst/>
          </a:prstGeom>
        </p:spPr>
      </p:pic>
      <p:pic>
        <p:nvPicPr>
          <p:cNvPr id="10" name="Picture 9">
            <a:extLst>
              <a:ext uri="{FF2B5EF4-FFF2-40B4-BE49-F238E27FC236}">
                <a16:creationId xmlns:a16="http://schemas.microsoft.com/office/drawing/2014/main" id="{B25BB5B8-8CF6-2CBB-2E43-B1CE87D33FB7}"/>
              </a:ext>
            </a:extLst>
          </p:cNvPr>
          <p:cNvPicPr>
            <a:picLocks noChangeAspect="1"/>
          </p:cNvPicPr>
          <p:nvPr/>
        </p:nvPicPr>
        <p:blipFill>
          <a:blip r:embed="rId5"/>
          <a:stretch>
            <a:fillRect/>
          </a:stretch>
        </p:blipFill>
        <p:spPr>
          <a:xfrm>
            <a:off x="5470085" y="980590"/>
            <a:ext cx="4067175" cy="2772748"/>
          </a:xfrm>
          <a:prstGeom prst="rect">
            <a:avLst/>
          </a:prstGeom>
        </p:spPr>
      </p:pic>
      <p:pic>
        <p:nvPicPr>
          <p:cNvPr id="12" name="Picture 11">
            <a:extLst>
              <a:ext uri="{FF2B5EF4-FFF2-40B4-BE49-F238E27FC236}">
                <a16:creationId xmlns:a16="http://schemas.microsoft.com/office/drawing/2014/main" id="{E90F3BA1-BA87-1734-4401-F7B28AAE1179}"/>
              </a:ext>
            </a:extLst>
          </p:cNvPr>
          <p:cNvPicPr>
            <a:picLocks noChangeAspect="1"/>
          </p:cNvPicPr>
          <p:nvPr/>
        </p:nvPicPr>
        <p:blipFill>
          <a:blip r:embed="rId6"/>
          <a:stretch>
            <a:fillRect/>
          </a:stretch>
        </p:blipFill>
        <p:spPr>
          <a:xfrm>
            <a:off x="5470084" y="3805593"/>
            <a:ext cx="4067176" cy="305240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2" name="Picture 1">
            <a:extLst>
              <a:ext uri="{FF2B5EF4-FFF2-40B4-BE49-F238E27FC236}">
                <a16:creationId xmlns:a16="http://schemas.microsoft.com/office/drawing/2014/main" id="{7E6D17BD-D531-B980-4797-AD39FBF20FC6}"/>
              </a:ext>
            </a:extLst>
          </p:cNvPr>
          <p:cNvPicPr>
            <a:picLocks noChangeAspect="1"/>
          </p:cNvPicPr>
          <p:nvPr/>
        </p:nvPicPr>
        <p:blipFill>
          <a:blip r:embed="rId2"/>
          <a:stretch>
            <a:fillRect/>
          </a:stretch>
        </p:blipFill>
        <p:spPr>
          <a:xfrm>
            <a:off x="9612476" y="3115030"/>
            <a:ext cx="2488369" cy="1381125"/>
          </a:xfrm>
          <a:prstGeom prst="rect">
            <a:avLst/>
          </a:prstGeom>
        </p:spPr>
      </p:pic>
      <p:pic>
        <p:nvPicPr>
          <p:cNvPr id="4" name="Picture 3">
            <a:extLst>
              <a:ext uri="{FF2B5EF4-FFF2-40B4-BE49-F238E27FC236}">
                <a16:creationId xmlns:a16="http://schemas.microsoft.com/office/drawing/2014/main" id="{7461B37C-9AC1-2849-7096-188C903A2071}"/>
              </a:ext>
            </a:extLst>
          </p:cNvPr>
          <p:cNvPicPr>
            <a:picLocks noChangeAspect="1"/>
          </p:cNvPicPr>
          <p:nvPr/>
        </p:nvPicPr>
        <p:blipFill>
          <a:blip r:embed="rId3"/>
          <a:stretch>
            <a:fillRect/>
          </a:stretch>
        </p:blipFill>
        <p:spPr>
          <a:xfrm>
            <a:off x="1982642" y="995082"/>
            <a:ext cx="7019925" cy="5187604"/>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49 389 MW. (Kusile Unit 6 Synchronised on the system. Their output is not firm and not included in the Maximum Dispatchable Capacity yet)</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3" name="Picture 2">
            <a:extLst>
              <a:ext uri="{FF2B5EF4-FFF2-40B4-BE49-F238E27FC236}">
                <a16:creationId xmlns:a16="http://schemas.microsoft.com/office/drawing/2014/main" id="{E21F8AFC-16F6-6D03-F4E8-520AC9D94B54}"/>
              </a:ext>
            </a:extLst>
          </p:cNvPr>
          <p:cNvPicPr>
            <a:picLocks noChangeAspect="1"/>
          </p:cNvPicPr>
          <p:nvPr/>
        </p:nvPicPr>
        <p:blipFill>
          <a:blip r:embed="rId2"/>
          <a:stretch>
            <a:fillRect/>
          </a:stretch>
        </p:blipFill>
        <p:spPr>
          <a:xfrm>
            <a:off x="1762125" y="1064558"/>
            <a:ext cx="8667750" cy="374180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790BFF6A-E139-7B1E-1D8C-D38A4E063861}"/>
              </a:ext>
            </a:extLst>
          </p:cNvPr>
          <p:cNvPicPr>
            <a:picLocks noChangeAspect="1"/>
          </p:cNvPicPr>
          <p:nvPr/>
        </p:nvPicPr>
        <p:blipFill>
          <a:blip r:embed="rId3"/>
          <a:stretch>
            <a:fillRect/>
          </a:stretch>
        </p:blipFill>
        <p:spPr>
          <a:xfrm>
            <a:off x="0" y="1021481"/>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B89977E-798B-ABB8-1A7D-36B5BE09B20F}"/>
              </a:ext>
            </a:extLst>
          </p:cNvPr>
          <p:cNvPicPr>
            <a:picLocks noChangeAspect="1"/>
          </p:cNvPicPr>
          <p:nvPr/>
        </p:nvPicPr>
        <p:blipFill>
          <a:blip r:embed="rId2"/>
          <a:stretch>
            <a:fillRect/>
          </a:stretch>
        </p:blipFill>
        <p:spPr>
          <a:xfrm>
            <a:off x="0" y="100211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09482D0D-9A92-95B7-BAE6-E2D9D7DD1797}"/>
              </a:ext>
            </a:extLst>
          </p:cNvPr>
          <p:cNvPicPr>
            <a:picLocks noChangeAspect="1"/>
          </p:cNvPicPr>
          <p:nvPr/>
        </p:nvPicPr>
        <p:blipFill>
          <a:blip r:embed="rId2"/>
          <a:stretch>
            <a:fillRect/>
          </a:stretch>
        </p:blipFill>
        <p:spPr>
          <a:xfrm>
            <a:off x="0" y="97978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001DFD56-9D41-415C-4D6C-8A4795263D2D}"/>
              </a:ext>
            </a:extLst>
          </p:cNvPr>
          <p:cNvPicPr>
            <a:picLocks noChangeAspect="1"/>
          </p:cNvPicPr>
          <p:nvPr/>
        </p:nvPicPr>
        <p:blipFill>
          <a:blip r:embed="rId3"/>
          <a:stretch>
            <a:fillRect/>
          </a:stretch>
        </p:blipFill>
        <p:spPr>
          <a:xfrm>
            <a:off x="0" y="101107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420398D2-D807-1447-2EC1-5AC09301EAC2}"/>
              </a:ext>
            </a:extLst>
          </p:cNvPr>
          <p:cNvPicPr>
            <a:picLocks noChangeAspect="1"/>
          </p:cNvPicPr>
          <p:nvPr/>
        </p:nvPicPr>
        <p:blipFill>
          <a:blip r:embed="rId2"/>
          <a:stretch>
            <a:fillRect/>
          </a:stretch>
        </p:blipFill>
        <p:spPr>
          <a:xfrm>
            <a:off x="0" y="100211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4AF1282E-86D8-843C-57A1-980EEC0CE7D5}"/>
              </a:ext>
            </a:extLst>
          </p:cNvPr>
          <p:cNvPicPr>
            <a:picLocks noChangeAspect="1"/>
          </p:cNvPicPr>
          <p:nvPr/>
        </p:nvPicPr>
        <p:blipFill>
          <a:blip r:embed="rId2"/>
          <a:stretch>
            <a:fillRect/>
          </a:stretch>
        </p:blipFill>
        <p:spPr>
          <a:xfrm>
            <a:off x="0" y="1002114"/>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1348</TotalTime>
  <Words>674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240</cp:revision>
  <dcterms:created xsi:type="dcterms:W3CDTF">2020-01-06T09:48:40Z</dcterms:created>
  <dcterms:modified xsi:type="dcterms:W3CDTF">2025-04-23T08:00:50Z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