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5" autoAdjust="0"/>
    <p:restoredTop sz="96357" autoAdjust="0"/>
  </p:normalViewPr>
  <p:slideViewPr>
    <p:cSldViewPr snapToGrid="0">
      <p:cViewPr varScale="1">
        <p:scale>
          <a:sx n="114" d="100"/>
          <a:sy n="114" d="100"/>
        </p:scale>
        <p:origin x="49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14/01/2025</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19.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2025 Week 02 (</a:t>
            </a:r>
            <a:r>
              <a:rPr lang="en-US" altLang="en-US" sz="2000" b="1" dirty="0"/>
              <a:t>06/01/2025 – 12/01/2025</a:t>
            </a:r>
            <a:r>
              <a:rPr lang="en-US" altLang="en-US" sz="2400" b="1" dirty="0"/>
              <a:t>)</a:t>
            </a: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97A885A5-7C27-75EE-CC7E-37140ED0EBFF}"/>
              </a:ext>
            </a:extLst>
          </p:cNvPr>
          <p:cNvPicPr>
            <a:picLocks noChangeAspect="1"/>
          </p:cNvPicPr>
          <p:nvPr/>
        </p:nvPicPr>
        <p:blipFill>
          <a:blip r:embed="rId2"/>
          <a:stretch>
            <a:fillRect/>
          </a:stretch>
        </p:blipFill>
        <p:spPr>
          <a:xfrm>
            <a:off x="1328736" y="2331004"/>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423794"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13 000 MW</a:t>
            </a:r>
          </a:p>
          <a:p>
            <a:pPr algn="just">
              <a:spcBef>
                <a:spcPts val="0"/>
              </a:spcBef>
              <a:buClr>
                <a:schemeClr val="tx2">
                  <a:lumMod val="50000"/>
                </a:schemeClr>
              </a:buClr>
            </a:pPr>
            <a:r>
              <a:rPr lang="en-ZA" sz="1600" dirty="0"/>
              <a:t>Reserves: OR + UA = </a:t>
            </a:r>
            <a:r>
              <a:rPr lang="en-ZA" sz="1600" b="1" dirty="0"/>
              <a:t>15 200 MW</a:t>
            </a:r>
          </a:p>
          <a:p>
            <a:pPr algn="just">
              <a:spcBef>
                <a:spcPts val="0"/>
              </a:spcBef>
              <a:buClr>
                <a:schemeClr val="tx2">
                  <a:lumMod val="50000"/>
                </a:schemeClr>
              </a:buClr>
            </a:pPr>
            <a:r>
              <a:rPr lang="en-ZA" sz="1600" dirty="0"/>
              <a:t>Eskom Installed Capacity: </a:t>
            </a:r>
            <a:r>
              <a:rPr lang="en-ZA" sz="1600" b="1" dirty="0"/>
              <a:t>48 234 MW</a:t>
            </a:r>
            <a:endParaRPr lang="en-ZA" sz="1600" dirty="0"/>
          </a:p>
          <a:p>
            <a:pPr>
              <a:spcBef>
                <a:spcPts val="0"/>
              </a:spcBef>
              <a:buClr>
                <a:schemeClr val="tx2">
                  <a:lumMod val="50000"/>
                </a:schemeClr>
              </a:buClr>
            </a:pPr>
            <a:r>
              <a:rPr lang="en-ZA" sz="1600" dirty="0"/>
              <a:t>Installed Dispatchable Capacity: </a:t>
            </a:r>
            <a:r>
              <a:rPr lang="en-ZA" sz="1600" b="1" dirty="0"/>
              <a:t>49 389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3B4CB5A6-2E25-69B0-38AE-685DD5DD577B}"/>
              </a:ext>
            </a:extLst>
          </p:cNvPr>
          <p:cNvPicPr>
            <a:picLocks noChangeAspect="1"/>
          </p:cNvPicPr>
          <p:nvPr/>
        </p:nvPicPr>
        <p:blipFill>
          <a:blip r:embed="rId3"/>
          <a:stretch>
            <a:fillRect/>
          </a:stretch>
        </p:blipFill>
        <p:spPr>
          <a:xfrm>
            <a:off x="1916699"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3" name="Picture 12">
            <a:extLst>
              <a:ext uri="{FF2B5EF4-FFF2-40B4-BE49-F238E27FC236}">
                <a16:creationId xmlns:a16="http://schemas.microsoft.com/office/drawing/2014/main" id="{27ED5033-0B60-1915-62DD-D1C623D364CE}"/>
              </a:ext>
            </a:extLst>
          </p:cNvPr>
          <p:cNvPicPr>
            <a:picLocks noChangeAspect="1"/>
          </p:cNvPicPr>
          <p:nvPr/>
        </p:nvPicPr>
        <p:blipFill>
          <a:blip r:embed="rId2"/>
          <a:stretch>
            <a:fillRect/>
          </a:stretch>
        </p:blipFill>
        <p:spPr>
          <a:xfrm>
            <a:off x="9621945" y="3148498"/>
            <a:ext cx="2552700" cy="1209675"/>
          </a:xfrm>
          <a:prstGeom prst="rect">
            <a:avLst/>
          </a:prstGeom>
        </p:spPr>
      </p:pic>
      <p:pic>
        <p:nvPicPr>
          <p:cNvPr id="2" name="Picture 1">
            <a:extLst>
              <a:ext uri="{FF2B5EF4-FFF2-40B4-BE49-F238E27FC236}">
                <a16:creationId xmlns:a16="http://schemas.microsoft.com/office/drawing/2014/main" id="{CC30D866-03AA-D018-2801-DD26D98B2307}"/>
              </a:ext>
            </a:extLst>
          </p:cNvPr>
          <p:cNvPicPr>
            <a:picLocks noChangeAspect="1"/>
          </p:cNvPicPr>
          <p:nvPr/>
        </p:nvPicPr>
        <p:blipFill>
          <a:blip r:embed="rId3"/>
          <a:stretch>
            <a:fillRect/>
          </a:stretch>
        </p:blipFill>
        <p:spPr>
          <a:xfrm>
            <a:off x="-2230" y="3805593"/>
            <a:ext cx="5406626" cy="3052407"/>
          </a:xfrm>
          <a:prstGeom prst="rect">
            <a:avLst/>
          </a:prstGeom>
        </p:spPr>
      </p:pic>
      <p:pic>
        <p:nvPicPr>
          <p:cNvPr id="5" name="Picture 4">
            <a:extLst>
              <a:ext uri="{FF2B5EF4-FFF2-40B4-BE49-F238E27FC236}">
                <a16:creationId xmlns:a16="http://schemas.microsoft.com/office/drawing/2014/main" id="{1D9B8E8B-58FC-9C83-0361-8ACBD2FEA57F}"/>
              </a:ext>
            </a:extLst>
          </p:cNvPr>
          <p:cNvPicPr>
            <a:picLocks noChangeAspect="1"/>
          </p:cNvPicPr>
          <p:nvPr/>
        </p:nvPicPr>
        <p:blipFill>
          <a:blip r:embed="rId4"/>
          <a:stretch>
            <a:fillRect/>
          </a:stretch>
        </p:blipFill>
        <p:spPr>
          <a:xfrm>
            <a:off x="5474996" y="976311"/>
            <a:ext cx="4067175" cy="2777025"/>
          </a:xfrm>
          <a:prstGeom prst="rect">
            <a:avLst/>
          </a:prstGeom>
        </p:spPr>
      </p:pic>
      <p:pic>
        <p:nvPicPr>
          <p:cNvPr id="10" name="Picture 9">
            <a:extLst>
              <a:ext uri="{FF2B5EF4-FFF2-40B4-BE49-F238E27FC236}">
                <a16:creationId xmlns:a16="http://schemas.microsoft.com/office/drawing/2014/main" id="{B3D53446-578B-36BB-745B-B484B27505E2}"/>
              </a:ext>
            </a:extLst>
          </p:cNvPr>
          <p:cNvPicPr>
            <a:picLocks noChangeAspect="1"/>
          </p:cNvPicPr>
          <p:nvPr/>
        </p:nvPicPr>
        <p:blipFill>
          <a:blip r:embed="rId5"/>
          <a:stretch>
            <a:fillRect/>
          </a:stretch>
        </p:blipFill>
        <p:spPr>
          <a:xfrm>
            <a:off x="5484170" y="3805593"/>
            <a:ext cx="4058001" cy="3052407"/>
          </a:xfrm>
          <a:prstGeom prst="rect">
            <a:avLst/>
          </a:prstGeom>
        </p:spPr>
      </p:pic>
      <p:pic>
        <p:nvPicPr>
          <p:cNvPr id="11" name="Picture 10">
            <a:extLst>
              <a:ext uri="{FF2B5EF4-FFF2-40B4-BE49-F238E27FC236}">
                <a16:creationId xmlns:a16="http://schemas.microsoft.com/office/drawing/2014/main" id="{1A4B9E2C-61E8-7697-4772-3BE6FA14C470}"/>
              </a:ext>
            </a:extLst>
          </p:cNvPr>
          <p:cNvPicPr>
            <a:picLocks noChangeAspect="1"/>
          </p:cNvPicPr>
          <p:nvPr/>
        </p:nvPicPr>
        <p:blipFill>
          <a:blip r:embed="rId6"/>
          <a:stretch>
            <a:fillRect/>
          </a:stretch>
        </p:blipFill>
        <p:spPr>
          <a:xfrm>
            <a:off x="-2230" y="976311"/>
            <a:ext cx="5397452" cy="2777025"/>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182686"/>
            <a:ext cx="11299062" cy="67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latin typeface="+mn-lt"/>
              </a:rPr>
              <a:t>If there is a big jump from month to month it is mainly due to the high number of cloudy days during the latter month, not necessarily due to the number of installations in that month. It would very likely have been distributed in the preceding few months.</a:t>
            </a:r>
          </a:p>
          <a:p>
            <a:pPr>
              <a:spcBef>
                <a:spcPts val="0"/>
              </a:spcBef>
              <a:buFont typeface="Wingdings" panose="05000000000000000000" pitchFamily="2" charset="2"/>
              <a:buChar char="§"/>
            </a:pPr>
            <a:r>
              <a:rPr lang="en-US" altLang="en-US" sz="1400" dirty="0">
                <a:latin typeface="+mn-lt"/>
              </a:rPr>
              <a:t>*Rooftop PV includes ground-mounted as well as all other PV installations that do not have contracts with NTCSA.</a:t>
            </a:r>
          </a:p>
          <a:p>
            <a:pPr>
              <a:spcBef>
                <a:spcPts val="0"/>
              </a:spcBef>
              <a:buFont typeface="Wingdings" panose="05000000000000000000" pitchFamily="2" charset="2"/>
              <a:buChar char="§"/>
            </a:pPr>
            <a:endParaRPr lang="en-US" altLang="en-US" sz="1400" dirty="0">
              <a:latin typeface="+mn-lt"/>
            </a:endParaRPr>
          </a:p>
        </p:txBody>
      </p:sp>
      <p:pic>
        <p:nvPicPr>
          <p:cNvPr id="4" name="Picture 3">
            <a:extLst>
              <a:ext uri="{FF2B5EF4-FFF2-40B4-BE49-F238E27FC236}">
                <a16:creationId xmlns:a16="http://schemas.microsoft.com/office/drawing/2014/main" id="{DE59232B-B904-3D2A-1BD3-E3591DFACB70}"/>
              </a:ext>
            </a:extLst>
          </p:cNvPr>
          <p:cNvPicPr>
            <a:picLocks noChangeAspect="1"/>
          </p:cNvPicPr>
          <p:nvPr/>
        </p:nvPicPr>
        <p:blipFill>
          <a:blip r:embed="rId2"/>
          <a:stretch>
            <a:fillRect/>
          </a:stretch>
        </p:blipFill>
        <p:spPr>
          <a:xfrm>
            <a:off x="9554833" y="3003237"/>
            <a:ext cx="2552700" cy="1209675"/>
          </a:xfrm>
          <a:prstGeom prst="rect">
            <a:avLst/>
          </a:prstGeom>
        </p:spPr>
      </p:pic>
      <p:pic>
        <p:nvPicPr>
          <p:cNvPr id="2" name="Picture 1">
            <a:extLst>
              <a:ext uri="{FF2B5EF4-FFF2-40B4-BE49-F238E27FC236}">
                <a16:creationId xmlns:a16="http://schemas.microsoft.com/office/drawing/2014/main" id="{48026892-24A8-4E62-02E4-A7F80DE25584}"/>
              </a:ext>
            </a:extLst>
          </p:cNvPr>
          <p:cNvPicPr>
            <a:picLocks noChangeAspect="1"/>
          </p:cNvPicPr>
          <p:nvPr/>
        </p:nvPicPr>
        <p:blipFill>
          <a:blip r:embed="rId3"/>
          <a:stretch>
            <a:fillRect/>
          </a:stretch>
        </p:blipFill>
        <p:spPr>
          <a:xfrm>
            <a:off x="1789083" y="1031845"/>
            <a:ext cx="7019925" cy="5150841"/>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dispatchable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49 389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3" name="Picture 2">
            <a:extLst>
              <a:ext uri="{FF2B5EF4-FFF2-40B4-BE49-F238E27FC236}">
                <a16:creationId xmlns:a16="http://schemas.microsoft.com/office/drawing/2014/main" id="{4800E133-4F0F-8932-F16B-993CD91CB44D}"/>
              </a:ext>
            </a:extLst>
          </p:cNvPr>
          <p:cNvPicPr>
            <a:picLocks noChangeAspect="1"/>
          </p:cNvPicPr>
          <p:nvPr/>
        </p:nvPicPr>
        <p:blipFill>
          <a:blip r:embed="rId2"/>
          <a:stretch>
            <a:fillRect/>
          </a:stretch>
        </p:blipFill>
        <p:spPr>
          <a:xfrm>
            <a:off x="1762125" y="1032895"/>
            <a:ext cx="8667750" cy="3773467"/>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3659A41B-5521-F6D3-F081-ED82856BFEBC}"/>
              </a:ext>
            </a:extLst>
          </p:cNvPr>
          <p:cNvPicPr>
            <a:picLocks noChangeAspect="1"/>
          </p:cNvPicPr>
          <p:nvPr/>
        </p:nvPicPr>
        <p:blipFill>
          <a:blip r:embed="rId3"/>
          <a:stretch>
            <a:fillRect/>
          </a:stretch>
        </p:blipFill>
        <p:spPr>
          <a:xfrm>
            <a:off x="0" y="1018356"/>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964088C5-4E3C-8445-B6EA-1D96B5BB182C}"/>
              </a:ext>
            </a:extLst>
          </p:cNvPr>
          <p:cNvPicPr>
            <a:picLocks noChangeAspect="1"/>
          </p:cNvPicPr>
          <p:nvPr/>
        </p:nvPicPr>
        <p:blipFill>
          <a:blip r:embed="rId2"/>
          <a:stretch>
            <a:fillRect/>
          </a:stretch>
        </p:blipFill>
        <p:spPr>
          <a:xfrm>
            <a:off x="0" y="991175"/>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C44FE521-560B-5FB1-28B0-70DB52B0D19B}"/>
              </a:ext>
            </a:extLst>
          </p:cNvPr>
          <p:cNvPicPr>
            <a:picLocks noChangeAspect="1"/>
          </p:cNvPicPr>
          <p:nvPr/>
        </p:nvPicPr>
        <p:blipFill>
          <a:blip r:embed="rId2"/>
          <a:stretch>
            <a:fillRect/>
          </a:stretch>
        </p:blipFill>
        <p:spPr>
          <a:xfrm>
            <a:off x="0" y="961032"/>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5160838B-DF1B-3096-6146-21A1041466A5}"/>
              </a:ext>
            </a:extLst>
          </p:cNvPr>
          <p:cNvPicPr>
            <a:picLocks noChangeAspect="1"/>
          </p:cNvPicPr>
          <p:nvPr/>
        </p:nvPicPr>
        <p:blipFill>
          <a:blip r:embed="rId3"/>
          <a:stretch>
            <a:fillRect/>
          </a:stretch>
        </p:blipFill>
        <p:spPr>
          <a:xfrm>
            <a:off x="0" y="999564"/>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073D1E04-7175-EB46-85C5-3A0C45FE3941}"/>
              </a:ext>
            </a:extLst>
          </p:cNvPr>
          <p:cNvPicPr>
            <a:picLocks noChangeAspect="1"/>
          </p:cNvPicPr>
          <p:nvPr/>
        </p:nvPicPr>
        <p:blipFill>
          <a:blip r:embed="rId2"/>
          <a:stretch>
            <a:fillRect/>
          </a:stretch>
        </p:blipFill>
        <p:spPr>
          <a:xfrm>
            <a:off x="0" y="991175"/>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7A4F5CB9-A233-4972-E1B0-76D73632165A}"/>
              </a:ext>
            </a:extLst>
          </p:cNvPr>
          <p:cNvPicPr>
            <a:picLocks noChangeAspect="1"/>
          </p:cNvPicPr>
          <p:nvPr/>
        </p:nvPicPr>
        <p:blipFill>
          <a:blip r:embed="rId2"/>
          <a:stretch>
            <a:fillRect/>
          </a:stretch>
        </p:blipFill>
        <p:spPr>
          <a:xfrm>
            <a:off x="0" y="991175"/>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2.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1203</TotalTime>
  <Words>632</Words>
  <Application>Microsoft Office PowerPoint</Application>
  <PresentationFormat>Widescreen</PresentationFormat>
  <Paragraphs>53</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214</cp:revision>
  <dcterms:created xsi:type="dcterms:W3CDTF">2020-01-06T09:48:40Z</dcterms:created>
  <dcterms:modified xsi:type="dcterms:W3CDTF">2025-01-14T13:07:16Z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