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4" d="100"/>
          <a:sy n="114"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19/11/2024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46 (</a:t>
            </a:r>
            <a:r>
              <a:rPr lang="en-US" altLang="en-US" sz="2000" b="1" dirty="0"/>
              <a:t>11/11/2024 – 17/11/2024</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20780228-94FD-32A2-7A10-AD7F6C123A4B}"/>
              </a:ext>
            </a:extLst>
          </p:cNvPr>
          <p:cNvPicPr>
            <a:picLocks noChangeAspect="1"/>
          </p:cNvPicPr>
          <p:nvPr/>
        </p:nvPicPr>
        <p:blipFill>
          <a:blip r:embed="rId2"/>
          <a:stretch>
            <a:fillRect/>
          </a:stretch>
        </p:blipFill>
        <p:spPr>
          <a:xfrm>
            <a:off x="1328736" y="2038350"/>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48 234 MW</a:t>
            </a:r>
            <a:endParaRPr lang="en-ZA" sz="1600" dirty="0"/>
          </a:p>
          <a:p>
            <a:pPr>
              <a:spcBef>
                <a:spcPts val="0"/>
              </a:spcBef>
              <a:buClr>
                <a:schemeClr val="tx2">
                  <a:lumMod val="50000"/>
                </a:schemeClr>
              </a:buClr>
            </a:pPr>
            <a:r>
              <a:rPr lang="en-ZA" sz="1600" dirty="0"/>
              <a:t>Installed Dispatchable Capacity: </a:t>
            </a:r>
            <a:r>
              <a:rPr lang="en-ZA" sz="1600" b="1" dirty="0"/>
              <a:t>49 389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0A481560-3EA1-8CF9-74FB-CEB99D2FB4BC}"/>
              </a:ext>
            </a:extLst>
          </p:cNvPr>
          <p:cNvPicPr>
            <a:picLocks noChangeAspect="1"/>
          </p:cNvPicPr>
          <p:nvPr/>
        </p:nvPicPr>
        <p:blipFill>
          <a:blip r:embed="rId3"/>
          <a:stretch>
            <a:fillRect/>
          </a:stretch>
        </p:blipFill>
        <p:spPr>
          <a:xfrm>
            <a:off x="1699776"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0" name="Picture 9">
            <a:extLst>
              <a:ext uri="{FF2B5EF4-FFF2-40B4-BE49-F238E27FC236}">
                <a16:creationId xmlns:a16="http://schemas.microsoft.com/office/drawing/2014/main" id="{EF0927CE-88D5-02DF-BDBE-230509160DC6}"/>
              </a:ext>
            </a:extLst>
          </p:cNvPr>
          <p:cNvPicPr>
            <a:picLocks noChangeAspect="1"/>
          </p:cNvPicPr>
          <p:nvPr/>
        </p:nvPicPr>
        <p:blipFill>
          <a:blip r:embed="rId2"/>
          <a:stretch>
            <a:fillRect/>
          </a:stretch>
        </p:blipFill>
        <p:spPr>
          <a:xfrm>
            <a:off x="5481098" y="976311"/>
            <a:ext cx="4067175" cy="2777025"/>
          </a:xfrm>
          <a:prstGeom prst="rect">
            <a:avLst/>
          </a:prstGeom>
        </p:spPr>
      </p:pic>
      <p:pic>
        <p:nvPicPr>
          <p:cNvPr id="12" name="Picture 11">
            <a:extLst>
              <a:ext uri="{FF2B5EF4-FFF2-40B4-BE49-F238E27FC236}">
                <a16:creationId xmlns:a16="http://schemas.microsoft.com/office/drawing/2014/main" id="{3BDEFFFA-D318-CF4D-9E57-2768878E89A2}"/>
              </a:ext>
            </a:extLst>
          </p:cNvPr>
          <p:cNvPicPr>
            <a:picLocks noChangeAspect="1"/>
          </p:cNvPicPr>
          <p:nvPr/>
        </p:nvPicPr>
        <p:blipFill>
          <a:blip r:embed="rId3"/>
          <a:stretch>
            <a:fillRect/>
          </a:stretch>
        </p:blipFill>
        <p:spPr>
          <a:xfrm>
            <a:off x="5481098" y="3824655"/>
            <a:ext cx="4067175" cy="3055504"/>
          </a:xfrm>
          <a:prstGeom prst="rect">
            <a:avLst/>
          </a:prstGeom>
        </p:spPr>
      </p:pic>
      <p:pic>
        <p:nvPicPr>
          <p:cNvPr id="4" name="Picture 3">
            <a:extLst>
              <a:ext uri="{FF2B5EF4-FFF2-40B4-BE49-F238E27FC236}">
                <a16:creationId xmlns:a16="http://schemas.microsoft.com/office/drawing/2014/main" id="{37531401-4A84-A68C-5580-5FFC8B01614D}"/>
              </a:ext>
            </a:extLst>
          </p:cNvPr>
          <p:cNvPicPr>
            <a:picLocks noChangeAspect="1"/>
          </p:cNvPicPr>
          <p:nvPr/>
        </p:nvPicPr>
        <p:blipFill>
          <a:blip r:embed="rId4"/>
          <a:stretch>
            <a:fillRect/>
          </a:stretch>
        </p:blipFill>
        <p:spPr>
          <a:xfrm>
            <a:off x="0" y="976311"/>
            <a:ext cx="5404396" cy="2777025"/>
          </a:xfrm>
          <a:prstGeom prst="rect">
            <a:avLst/>
          </a:prstGeom>
        </p:spPr>
      </p:pic>
      <p:pic>
        <p:nvPicPr>
          <p:cNvPr id="5" name="Picture 4">
            <a:extLst>
              <a:ext uri="{FF2B5EF4-FFF2-40B4-BE49-F238E27FC236}">
                <a16:creationId xmlns:a16="http://schemas.microsoft.com/office/drawing/2014/main" id="{9472B5BC-F785-A6EF-5B5C-E4EFA17F9199}"/>
              </a:ext>
            </a:extLst>
          </p:cNvPr>
          <p:cNvPicPr>
            <a:picLocks noChangeAspect="1"/>
          </p:cNvPicPr>
          <p:nvPr/>
        </p:nvPicPr>
        <p:blipFill>
          <a:blip r:embed="rId5"/>
          <a:stretch>
            <a:fillRect/>
          </a:stretch>
        </p:blipFill>
        <p:spPr>
          <a:xfrm>
            <a:off x="9607630" y="3219815"/>
            <a:ext cx="2552700" cy="1209675"/>
          </a:xfrm>
          <a:prstGeom prst="rect">
            <a:avLst/>
          </a:prstGeom>
        </p:spPr>
      </p:pic>
      <p:pic>
        <p:nvPicPr>
          <p:cNvPr id="2" name="Picture 1">
            <a:extLst>
              <a:ext uri="{FF2B5EF4-FFF2-40B4-BE49-F238E27FC236}">
                <a16:creationId xmlns:a16="http://schemas.microsoft.com/office/drawing/2014/main" id="{EE8B06E3-9789-9D06-91BE-5884198E170A}"/>
              </a:ext>
            </a:extLst>
          </p:cNvPr>
          <p:cNvPicPr>
            <a:picLocks noChangeAspect="1"/>
          </p:cNvPicPr>
          <p:nvPr/>
        </p:nvPicPr>
        <p:blipFill>
          <a:blip r:embed="rId6"/>
          <a:stretch>
            <a:fillRect/>
          </a:stretch>
        </p:blipFill>
        <p:spPr>
          <a:xfrm>
            <a:off x="0" y="3824652"/>
            <a:ext cx="5404396" cy="3055504"/>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2" name="Picture 1">
            <a:extLst>
              <a:ext uri="{FF2B5EF4-FFF2-40B4-BE49-F238E27FC236}">
                <a16:creationId xmlns:a16="http://schemas.microsoft.com/office/drawing/2014/main" id="{BF869D60-49B3-057E-A8AF-81FBE373C7DD}"/>
              </a:ext>
            </a:extLst>
          </p:cNvPr>
          <p:cNvPicPr>
            <a:picLocks noChangeAspect="1"/>
          </p:cNvPicPr>
          <p:nvPr/>
        </p:nvPicPr>
        <p:blipFill>
          <a:blip r:embed="rId2"/>
          <a:stretch>
            <a:fillRect/>
          </a:stretch>
        </p:blipFill>
        <p:spPr>
          <a:xfrm>
            <a:off x="9192831" y="3193278"/>
            <a:ext cx="2552700" cy="1209675"/>
          </a:xfrm>
          <a:prstGeom prst="rect">
            <a:avLst/>
          </a:prstGeom>
        </p:spPr>
      </p:pic>
      <p:pic>
        <p:nvPicPr>
          <p:cNvPr id="5" name="Picture 4">
            <a:extLst>
              <a:ext uri="{FF2B5EF4-FFF2-40B4-BE49-F238E27FC236}">
                <a16:creationId xmlns:a16="http://schemas.microsoft.com/office/drawing/2014/main" id="{70752F7F-E29D-7D43-DF72-002EF1D5A27D}"/>
              </a:ext>
            </a:extLst>
          </p:cNvPr>
          <p:cNvPicPr>
            <a:picLocks noChangeAspect="1"/>
          </p:cNvPicPr>
          <p:nvPr/>
        </p:nvPicPr>
        <p:blipFill>
          <a:blip r:embed="rId3"/>
          <a:stretch>
            <a:fillRect/>
          </a:stretch>
        </p:blipFill>
        <p:spPr>
          <a:xfrm>
            <a:off x="2065920" y="1040235"/>
            <a:ext cx="7019925" cy="5142451"/>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49 389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E96D742E-8A47-B32C-C4EB-89DAD58D0AFF}"/>
              </a:ext>
            </a:extLst>
          </p:cNvPr>
          <p:cNvPicPr>
            <a:picLocks noChangeAspect="1"/>
          </p:cNvPicPr>
          <p:nvPr/>
        </p:nvPicPr>
        <p:blipFill>
          <a:blip r:embed="rId2"/>
          <a:stretch>
            <a:fillRect/>
          </a:stretch>
        </p:blipFill>
        <p:spPr>
          <a:xfrm>
            <a:off x="1762125" y="1016117"/>
            <a:ext cx="8667750" cy="3790245"/>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4D52360A-B26C-273D-7094-C176C8C2E334}"/>
              </a:ext>
            </a:extLst>
          </p:cNvPr>
          <p:cNvPicPr>
            <a:picLocks noChangeAspect="1"/>
          </p:cNvPicPr>
          <p:nvPr/>
        </p:nvPicPr>
        <p:blipFill>
          <a:blip r:embed="rId3"/>
          <a:stretch>
            <a:fillRect/>
          </a:stretch>
        </p:blipFill>
        <p:spPr>
          <a:xfrm>
            <a:off x="0" y="1009966"/>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50523D01-E228-6D6A-528A-F8F0C6C03130}"/>
              </a:ext>
            </a:extLst>
          </p:cNvPr>
          <p:cNvPicPr>
            <a:picLocks noChangeAspect="1"/>
          </p:cNvPicPr>
          <p:nvPr/>
        </p:nvPicPr>
        <p:blipFill>
          <a:blip r:embed="rId2"/>
          <a:stretch>
            <a:fillRect/>
          </a:stretch>
        </p:blipFill>
        <p:spPr>
          <a:xfrm>
            <a:off x="0" y="999564"/>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9583714C-A0D9-8787-2461-ED7D4E6E751A}"/>
              </a:ext>
            </a:extLst>
          </p:cNvPr>
          <p:cNvPicPr>
            <a:picLocks noChangeAspect="1"/>
          </p:cNvPicPr>
          <p:nvPr/>
        </p:nvPicPr>
        <p:blipFill>
          <a:blip r:embed="rId2"/>
          <a:stretch>
            <a:fillRect/>
          </a:stretch>
        </p:blipFill>
        <p:spPr>
          <a:xfrm>
            <a:off x="0" y="969422"/>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EF970BAD-5C68-64FA-A296-FF0C2D097684}"/>
              </a:ext>
            </a:extLst>
          </p:cNvPr>
          <p:cNvPicPr>
            <a:picLocks noChangeAspect="1"/>
          </p:cNvPicPr>
          <p:nvPr/>
        </p:nvPicPr>
        <p:blipFill>
          <a:blip r:embed="rId3"/>
          <a:stretch>
            <a:fillRect/>
          </a:stretch>
        </p:blipFill>
        <p:spPr>
          <a:xfrm>
            <a:off x="0" y="991175"/>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7F38A455-B94F-6BA6-BD5D-DEE389290AB4}"/>
              </a:ext>
            </a:extLst>
          </p:cNvPr>
          <p:cNvPicPr>
            <a:picLocks noChangeAspect="1"/>
          </p:cNvPicPr>
          <p:nvPr/>
        </p:nvPicPr>
        <p:blipFill>
          <a:blip r:embed="rId2"/>
          <a:stretch>
            <a:fillRect/>
          </a:stretch>
        </p:blipFill>
        <p:spPr>
          <a:xfrm>
            <a:off x="0" y="999565"/>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D185D736-C2B3-9608-194A-56C2BD0D7FB2}"/>
              </a:ext>
            </a:extLst>
          </p:cNvPr>
          <p:cNvPicPr>
            <a:picLocks noChangeAspect="1"/>
          </p:cNvPicPr>
          <p:nvPr/>
        </p:nvPicPr>
        <p:blipFill>
          <a:blip r:embed="rId2"/>
          <a:stretch>
            <a:fillRect/>
          </a:stretch>
        </p:blipFill>
        <p:spPr>
          <a:xfrm>
            <a:off x="0" y="999564"/>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1155</TotalTime>
  <Words>632</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200</cp:revision>
  <dcterms:created xsi:type="dcterms:W3CDTF">2020-01-06T09:48:40Z</dcterms:created>
  <dcterms:modified xsi:type="dcterms:W3CDTF">2024-11-19T15:17:40Z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