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24" d="100"/>
          <a:sy n="124" d="100"/>
        </p:scale>
        <p:origin x="96"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23/10/2024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42 </a:t>
            </a:r>
            <a:r>
              <a:rPr lang="en-US" altLang="en-US" sz="1600" b="1" dirty="0"/>
              <a:t>(</a:t>
            </a:r>
            <a:r>
              <a:rPr lang="en-US" altLang="en-US" b="1" dirty="0"/>
              <a:t>14/10/2024 – 20/10/2024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7E4DE4CF-0587-C7E8-5A38-A359988F9D80}"/>
              </a:ext>
            </a:extLst>
          </p:cNvPr>
          <p:cNvPicPr>
            <a:picLocks noChangeAspect="1"/>
          </p:cNvPicPr>
          <p:nvPr/>
        </p:nvPicPr>
        <p:blipFill>
          <a:blip r:embed="rId2"/>
          <a:stretch>
            <a:fillRect/>
          </a:stretch>
        </p:blipFill>
        <p:spPr>
          <a:xfrm>
            <a:off x="1328736" y="193453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48 234 MW</a:t>
            </a:r>
            <a:endParaRPr lang="en-ZA" sz="1600" dirty="0"/>
          </a:p>
          <a:p>
            <a:pPr>
              <a:spcBef>
                <a:spcPts val="0"/>
              </a:spcBef>
              <a:buClr>
                <a:schemeClr val="tx2">
                  <a:lumMod val="50000"/>
                </a:schemeClr>
              </a:buClr>
            </a:pPr>
            <a:r>
              <a:rPr lang="en-ZA" sz="1600" dirty="0"/>
              <a:t>Installed Dispatchable Capacity: </a:t>
            </a:r>
            <a:r>
              <a:rPr lang="en-ZA" sz="1600" b="1" dirty="0"/>
              <a:t>49 389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4BB12114-3E74-DDE0-03A3-27B26F1FC9AB}"/>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3" name="Picture 2">
            <a:extLst>
              <a:ext uri="{FF2B5EF4-FFF2-40B4-BE49-F238E27FC236}">
                <a16:creationId xmlns:a16="http://schemas.microsoft.com/office/drawing/2014/main" id="{96310455-6866-9C63-8A03-9F299416EED9}"/>
              </a:ext>
            </a:extLst>
          </p:cNvPr>
          <p:cNvPicPr>
            <a:picLocks noChangeAspect="1"/>
          </p:cNvPicPr>
          <p:nvPr/>
        </p:nvPicPr>
        <p:blipFill>
          <a:blip r:embed="rId2"/>
          <a:stretch>
            <a:fillRect/>
          </a:stretch>
        </p:blipFill>
        <p:spPr>
          <a:xfrm>
            <a:off x="0" y="976311"/>
            <a:ext cx="5404396" cy="2777025"/>
          </a:xfrm>
          <a:prstGeom prst="rect">
            <a:avLst/>
          </a:prstGeom>
        </p:spPr>
      </p:pic>
      <p:pic>
        <p:nvPicPr>
          <p:cNvPr id="10" name="Picture 9">
            <a:extLst>
              <a:ext uri="{FF2B5EF4-FFF2-40B4-BE49-F238E27FC236}">
                <a16:creationId xmlns:a16="http://schemas.microsoft.com/office/drawing/2014/main" id="{EF0927CE-88D5-02DF-BDBE-230509160DC6}"/>
              </a:ext>
            </a:extLst>
          </p:cNvPr>
          <p:cNvPicPr>
            <a:picLocks noChangeAspect="1"/>
          </p:cNvPicPr>
          <p:nvPr/>
        </p:nvPicPr>
        <p:blipFill>
          <a:blip r:embed="rId3"/>
          <a:stretch>
            <a:fillRect/>
          </a:stretch>
        </p:blipFill>
        <p:spPr>
          <a:xfrm>
            <a:off x="5481098" y="976311"/>
            <a:ext cx="4067175" cy="2777025"/>
          </a:xfrm>
          <a:prstGeom prst="rect">
            <a:avLst/>
          </a:prstGeom>
        </p:spPr>
      </p:pic>
      <p:pic>
        <p:nvPicPr>
          <p:cNvPr id="12" name="Picture 11">
            <a:extLst>
              <a:ext uri="{FF2B5EF4-FFF2-40B4-BE49-F238E27FC236}">
                <a16:creationId xmlns:a16="http://schemas.microsoft.com/office/drawing/2014/main" id="{3BDEFFFA-D318-CF4D-9E57-2768878E89A2}"/>
              </a:ext>
            </a:extLst>
          </p:cNvPr>
          <p:cNvPicPr>
            <a:picLocks noChangeAspect="1"/>
          </p:cNvPicPr>
          <p:nvPr/>
        </p:nvPicPr>
        <p:blipFill>
          <a:blip r:embed="rId4"/>
          <a:stretch>
            <a:fillRect/>
          </a:stretch>
        </p:blipFill>
        <p:spPr>
          <a:xfrm>
            <a:off x="5481098" y="3824655"/>
            <a:ext cx="4067175" cy="3055504"/>
          </a:xfrm>
          <a:prstGeom prst="rect">
            <a:avLst/>
          </a:prstGeom>
        </p:spPr>
      </p:pic>
      <p:pic>
        <p:nvPicPr>
          <p:cNvPr id="2" name="Picture 1">
            <a:extLst>
              <a:ext uri="{FF2B5EF4-FFF2-40B4-BE49-F238E27FC236}">
                <a16:creationId xmlns:a16="http://schemas.microsoft.com/office/drawing/2014/main" id="{65171BCA-867A-EDDE-25FD-A8ACA3627BE7}"/>
              </a:ext>
            </a:extLst>
          </p:cNvPr>
          <p:cNvPicPr>
            <a:picLocks noChangeAspect="1"/>
          </p:cNvPicPr>
          <p:nvPr/>
        </p:nvPicPr>
        <p:blipFill>
          <a:blip r:embed="rId5"/>
          <a:stretch>
            <a:fillRect/>
          </a:stretch>
        </p:blipFill>
        <p:spPr>
          <a:xfrm>
            <a:off x="9624975" y="3134091"/>
            <a:ext cx="2455172" cy="1381125"/>
          </a:xfrm>
          <a:prstGeom prst="rect">
            <a:avLst/>
          </a:prstGeom>
        </p:spPr>
      </p:pic>
      <p:pic>
        <p:nvPicPr>
          <p:cNvPr id="4" name="Picture 3">
            <a:extLst>
              <a:ext uri="{FF2B5EF4-FFF2-40B4-BE49-F238E27FC236}">
                <a16:creationId xmlns:a16="http://schemas.microsoft.com/office/drawing/2014/main" id="{17632EB8-00D9-52CC-B753-CFBBB035F004}"/>
              </a:ext>
            </a:extLst>
          </p:cNvPr>
          <p:cNvPicPr>
            <a:picLocks noChangeAspect="1"/>
          </p:cNvPicPr>
          <p:nvPr/>
        </p:nvPicPr>
        <p:blipFill>
          <a:blip r:embed="rId6"/>
          <a:stretch>
            <a:fillRect/>
          </a:stretch>
        </p:blipFill>
        <p:spPr>
          <a:xfrm>
            <a:off x="0" y="3824653"/>
            <a:ext cx="5404396" cy="3055504"/>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E470DFB7-877C-6D70-253E-80BB65AF150F}"/>
              </a:ext>
            </a:extLst>
          </p:cNvPr>
          <p:cNvPicPr>
            <a:picLocks noChangeAspect="1"/>
          </p:cNvPicPr>
          <p:nvPr/>
        </p:nvPicPr>
        <p:blipFill>
          <a:blip r:embed="rId2"/>
          <a:stretch>
            <a:fillRect/>
          </a:stretch>
        </p:blipFill>
        <p:spPr>
          <a:xfrm>
            <a:off x="9464716" y="2918980"/>
            <a:ext cx="2456901" cy="1383912"/>
          </a:xfrm>
          <a:prstGeom prst="rect">
            <a:avLst/>
          </a:prstGeom>
        </p:spPr>
      </p:pic>
      <p:pic>
        <p:nvPicPr>
          <p:cNvPr id="4" name="Picture 3">
            <a:extLst>
              <a:ext uri="{FF2B5EF4-FFF2-40B4-BE49-F238E27FC236}">
                <a16:creationId xmlns:a16="http://schemas.microsoft.com/office/drawing/2014/main" id="{ED0F62E6-1B75-EBCE-D9C1-BB38F681AE08}"/>
              </a:ext>
            </a:extLst>
          </p:cNvPr>
          <p:cNvPicPr>
            <a:picLocks noChangeAspect="1"/>
          </p:cNvPicPr>
          <p:nvPr/>
        </p:nvPicPr>
        <p:blipFill>
          <a:blip r:embed="rId3"/>
          <a:stretch>
            <a:fillRect/>
          </a:stretch>
        </p:blipFill>
        <p:spPr>
          <a:xfrm>
            <a:off x="1789083" y="1031584"/>
            <a:ext cx="7019925" cy="515110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49 389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A9454147-4229-0F47-4988-C2B03EDBD016}"/>
              </a:ext>
            </a:extLst>
          </p:cNvPr>
          <p:cNvPicPr>
            <a:picLocks noChangeAspect="1"/>
          </p:cNvPicPr>
          <p:nvPr/>
        </p:nvPicPr>
        <p:blipFill>
          <a:blip r:embed="rId2"/>
          <a:stretch>
            <a:fillRect/>
          </a:stretch>
        </p:blipFill>
        <p:spPr>
          <a:xfrm>
            <a:off x="1762125" y="1024858"/>
            <a:ext cx="8667750" cy="378150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04A5C91A-ABA8-A10C-2CF4-2E6472A75C81}"/>
              </a:ext>
            </a:extLst>
          </p:cNvPr>
          <p:cNvPicPr>
            <a:picLocks noChangeAspect="1"/>
          </p:cNvPicPr>
          <p:nvPr/>
        </p:nvPicPr>
        <p:blipFill>
          <a:blip r:embed="rId3"/>
          <a:stretch>
            <a:fillRect/>
          </a:stretch>
        </p:blipFill>
        <p:spPr>
          <a:xfrm>
            <a:off x="0" y="1018920"/>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78E4BAE-881C-77F8-8E41-D4133913BA09}"/>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A5C4B5ED-16B9-0769-D0C8-EC58BDD4303D}"/>
              </a:ext>
            </a:extLst>
          </p:cNvPr>
          <p:cNvPicPr>
            <a:picLocks noChangeAspect="1"/>
          </p:cNvPicPr>
          <p:nvPr/>
        </p:nvPicPr>
        <p:blipFill>
          <a:blip r:embed="rId2"/>
          <a:stretch>
            <a:fillRect/>
          </a:stretch>
        </p:blipFill>
        <p:spPr>
          <a:xfrm>
            <a:off x="0" y="96441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67EEEFB-29E2-34CD-DDE6-039F1881ABB1}"/>
              </a:ext>
            </a:extLst>
          </p:cNvPr>
          <p:cNvPicPr>
            <a:picLocks noChangeAspect="1"/>
          </p:cNvPicPr>
          <p:nvPr/>
        </p:nvPicPr>
        <p:blipFill>
          <a:blip r:embed="rId3"/>
          <a:stretch>
            <a:fillRect/>
          </a:stretch>
        </p:blipFill>
        <p:spPr>
          <a:xfrm>
            <a:off x="0" y="99315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37DDDCF9-A55E-0A8B-7E68-44F6A4AB6E24}"/>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A564A424-0D6C-BD11-1FDE-8117E0F25AD7}"/>
              </a:ext>
            </a:extLst>
          </p:cNvPr>
          <p:cNvPicPr>
            <a:picLocks noChangeAspect="1"/>
          </p:cNvPicPr>
          <p:nvPr/>
        </p:nvPicPr>
        <p:blipFill>
          <a:blip r:embed="rId2"/>
          <a:stretch>
            <a:fillRect/>
          </a:stretch>
        </p:blipFill>
        <p:spPr>
          <a:xfrm>
            <a:off x="0" y="99315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1007</TotalTime>
  <Words>633</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192</cp:revision>
  <dcterms:created xsi:type="dcterms:W3CDTF">2020-01-06T09:48:40Z</dcterms:created>
  <dcterms:modified xsi:type="dcterms:W3CDTF">2024-10-23T06:33:55Z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