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17/09/2024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37 </a:t>
            </a:r>
            <a:r>
              <a:rPr lang="en-US" altLang="en-US" sz="1600" b="1" dirty="0"/>
              <a:t>(</a:t>
            </a:r>
            <a:r>
              <a:rPr lang="en-US" altLang="en-US" b="1" dirty="0"/>
              <a:t>09/09/2024 – 15/09/2024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DA5A135-2824-52B2-E7AA-CB903FF4EB36}"/>
              </a:ext>
            </a:extLst>
          </p:cNvPr>
          <p:cNvPicPr>
            <a:picLocks noChangeAspect="1"/>
          </p:cNvPicPr>
          <p:nvPr/>
        </p:nvPicPr>
        <p:blipFill>
          <a:blip r:embed="rId2"/>
          <a:stretch>
            <a:fillRect/>
          </a:stretch>
        </p:blipFill>
        <p:spPr>
          <a:xfrm>
            <a:off x="1328736" y="225550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48 819 MW</a:t>
            </a:r>
            <a:endParaRPr lang="en-ZA" sz="1600" dirty="0"/>
          </a:p>
          <a:p>
            <a:pPr>
              <a:spcBef>
                <a:spcPts val="0"/>
              </a:spcBef>
              <a:buClr>
                <a:schemeClr val="tx2">
                  <a:lumMod val="50000"/>
                </a:schemeClr>
              </a:buClr>
            </a:pPr>
            <a:r>
              <a:rPr lang="en-ZA" sz="1600" dirty="0"/>
              <a:t>Installed Dispatchable Capacity: </a:t>
            </a:r>
            <a:r>
              <a:rPr lang="en-ZA" sz="1600" b="1" dirty="0"/>
              <a:t>49 974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7982E59-1224-F65F-0B52-12010CD50DB5}"/>
              </a:ext>
            </a:extLst>
          </p:cNvPr>
          <p:cNvPicPr>
            <a:picLocks noChangeAspect="1"/>
          </p:cNvPicPr>
          <p:nvPr/>
        </p:nvPicPr>
        <p:blipFill>
          <a:blip r:embed="rId3"/>
          <a:stretch>
            <a:fillRect/>
          </a:stretch>
        </p:blipFill>
        <p:spPr>
          <a:xfrm>
            <a:off x="1808061" y="980728"/>
            <a:ext cx="5522285"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B7A7AFDA-1501-8553-97BB-545EE50164B9}"/>
              </a:ext>
            </a:extLst>
          </p:cNvPr>
          <p:cNvPicPr>
            <a:picLocks noChangeAspect="1"/>
          </p:cNvPicPr>
          <p:nvPr/>
        </p:nvPicPr>
        <p:blipFill>
          <a:blip r:embed="rId4"/>
          <a:stretch>
            <a:fillRect/>
          </a:stretch>
        </p:blipFill>
        <p:spPr>
          <a:xfrm>
            <a:off x="9407018" y="3291369"/>
            <a:ext cx="2552700" cy="1209675"/>
          </a:xfrm>
          <a:prstGeom prst="rect">
            <a:avLst/>
          </a:prstGeom>
        </p:spPr>
      </p:pic>
      <p:pic>
        <p:nvPicPr>
          <p:cNvPr id="5" name="Picture 4">
            <a:extLst>
              <a:ext uri="{FF2B5EF4-FFF2-40B4-BE49-F238E27FC236}">
                <a16:creationId xmlns:a16="http://schemas.microsoft.com/office/drawing/2014/main" id="{6A3A8D4C-DBD5-6415-2D73-263437A19E5B}"/>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3" name="Picture 2">
            <a:extLst>
              <a:ext uri="{FF2B5EF4-FFF2-40B4-BE49-F238E27FC236}">
                <a16:creationId xmlns:a16="http://schemas.microsoft.com/office/drawing/2014/main" id="{563CD674-EA01-50C2-7CC7-3622DACCC94F}"/>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8EA54537-3DDA-C9F2-587A-36D9EEABB757}"/>
              </a:ext>
            </a:extLst>
          </p:cNvPr>
          <p:cNvPicPr>
            <a:picLocks noChangeAspect="1"/>
          </p:cNvPicPr>
          <p:nvPr/>
        </p:nvPicPr>
        <p:blipFill>
          <a:blip r:embed="rId2"/>
          <a:stretch>
            <a:fillRect/>
          </a:stretch>
        </p:blipFill>
        <p:spPr>
          <a:xfrm>
            <a:off x="9284073" y="3026880"/>
            <a:ext cx="2552700" cy="1209675"/>
          </a:xfrm>
          <a:prstGeom prst="rect">
            <a:avLst/>
          </a:prstGeom>
        </p:spPr>
      </p:pic>
      <p:pic>
        <p:nvPicPr>
          <p:cNvPr id="4" name="Picture 3">
            <a:extLst>
              <a:ext uri="{FF2B5EF4-FFF2-40B4-BE49-F238E27FC236}">
                <a16:creationId xmlns:a16="http://schemas.microsoft.com/office/drawing/2014/main" id="{138F101D-F8F4-D59A-B921-4BADC61F756B}"/>
              </a:ext>
            </a:extLst>
          </p:cNvPr>
          <p:cNvPicPr>
            <a:picLocks noChangeAspect="1"/>
          </p:cNvPicPr>
          <p:nvPr/>
        </p:nvPicPr>
        <p:blipFill>
          <a:blip r:embed="rId3"/>
          <a:stretch>
            <a:fillRect/>
          </a:stretch>
        </p:blipFill>
        <p:spPr>
          <a:xfrm>
            <a:off x="1847806" y="1159254"/>
            <a:ext cx="7019925" cy="471304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49 974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58B417E-3DA9-83BF-B790-0487EE5A97E5}"/>
              </a:ext>
            </a:extLst>
          </p:cNvPr>
          <p:cNvPicPr>
            <a:picLocks noChangeAspect="1"/>
          </p:cNvPicPr>
          <p:nvPr/>
        </p:nvPicPr>
        <p:blipFill>
          <a:blip r:embed="rId2"/>
          <a:stretch>
            <a:fillRect/>
          </a:stretch>
        </p:blipFill>
        <p:spPr>
          <a:xfrm>
            <a:off x="1762125" y="1049672"/>
            <a:ext cx="8667750" cy="375669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34E59E8-B4B6-029C-A8A0-302CE6BEAFD8}"/>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AD72258-08EF-BFF5-78AD-8EE3D75E7640}"/>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AD1E6CA4-1D0F-2CA8-EF4E-BC5B23A49E9F}"/>
              </a:ext>
            </a:extLst>
          </p:cNvPr>
          <p:cNvPicPr>
            <a:picLocks noChangeAspect="1"/>
          </p:cNvPicPr>
          <p:nvPr/>
        </p:nvPicPr>
        <p:blipFill>
          <a:blip r:embed="rId2"/>
          <a:stretch>
            <a:fillRect/>
          </a:stretch>
        </p:blipFill>
        <p:spPr>
          <a:xfrm>
            <a:off x="0" y="96942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F937E2B-EE47-D339-46CE-D7AB59C9C689}"/>
              </a:ext>
            </a:extLst>
          </p:cNvPr>
          <p:cNvPicPr>
            <a:picLocks noChangeAspect="1"/>
          </p:cNvPicPr>
          <p:nvPr/>
        </p:nvPicPr>
        <p:blipFill>
          <a:blip r:embed="rId3"/>
          <a:stretch>
            <a:fillRect/>
          </a:stretch>
        </p:blipFill>
        <p:spPr>
          <a:xfrm>
            <a:off x="0" y="99117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0391630-1DB9-8DCC-698A-2B3D36987932}"/>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A28CF8F4-38C3-CE18-EFFA-866736F7EA84}"/>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977</TotalTime>
  <Words>633</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184</cp:revision>
  <dcterms:created xsi:type="dcterms:W3CDTF">2020-01-06T09:48:40Z</dcterms:created>
  <dcterms:modified xsi:type="dcterms:W3CDTF">2024-09-17T12:54:36Z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