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20/08/2024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33 </a:t>
            </a:r>
            <a:r>
              <a:rPr lang="en-US" altLang="en-US" sz="1600" b="1" dirty="0"/>
              <a:t>(</a:t>
            </a:r>
            <a:r>
              <a:rPr lang="en-US" altLang="en-US" b="1" dirty="0"/>
              <a:t>12/08/2024 – 18/08/2024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71900102-B884-5957-C7DF-7212F76AEB98}"/>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 (13000 MW from September onwards)</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48 819 MW</a:t>
            </a:r>
            <a:endParaRPr lang="en-ZA" sz="1600" dirty="0"/>
          </a:p>
          <a:p>
            <a:pPr>
              <a:spcBef>
                <a:spcPts val="0"/>
              </a:spcBef>
              <a:buClr>
                <a:schemeClr val="tx2">
                  <a:lumMod val="50000"/>
                </a:schemeClr>
              </a:buClr>
            </a:pPr>
            <a:r>
              <a:rPr lang="en-ZA" sz="1600" dirty="0"/>
              <a:t>Installed Dispatchable Capacity: </a:t>
            </a:r>
            <a:r>
              <a:rPr lang="en-ZA" sz="1600" b="1" dirty="0"/>
              <a:t>49 974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33835713-2726-22EE-07CD-45E43837E807}"/>
              </a:ext>
            </a:extLst>
          </p:cNvPr>
          <p:cNvPicPr>
            <a:picLocks noChangeAspect="1"/>
          </p:cNvPicPr>
          <p:nvPr/>
        </p:nvPicPr>
        <p:blipFill>
          <a:blip r:embed="rId3"/>
          <a:stretch>
            <a:fillRect/>
          </a:stretch>
        </p:blipFill>
        <p:spPr>
          <a:xfrm>
            <a:off x="154758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B7A7AFDA-1501-8553-97BB-545EE50164B9}"/>
              </a:ext>
            </a:extLst>
          </p:cNvPr>
          <p:cNvPicPr>
            <a:picLocks noChangeAspect="1"/>
          </p:cNvPicPr>
          <p:nvPr/>
        </p:nvPicPr>
        <p:blipFill>
          <a:blip r:embed="rId4"/>
          <a:stretch>
            <a:fillRect/>
          </a:stretch>
        </p:blipFill>
        <p:spPr>
          <a:xfrm>
            <a:off x="9407018" y="3291369"/>
            <a:ext cx="2552700" cy="1209675"/>
          </a:xfrm>
          <a:prstGeom prst="rect">
            <a:avLst/>
          </a:prstGeom>
        </p:spPr>
      </p:pic>
      <p:pic>
        <p:nvPicPr>
          <p:cNvPr id="3" name="Picture 2">
            <a:extLst>
              <a:ext uri="{FF2B5EF4-FFF2-40B4-BE49-F238E27FC236}">
                <a16:creationId xmlns:a16="http://schemas.microsoft.com/office/drawing/2014/main" id="{F0C62717-34D9-E154-DAD6-3A6EE86A451C}"/>
              </a:ext>
            </a:extLst>
          </p:cNvPr>
          <p:cNvPicPr>
            <a:picLocks noChangeAspect="1"/>
          </p:cNvPicPr>
          <p:nvPr/>
        </p:nvPicPr>
        <p:blipFill>
          <a:blip r:embed="rId5"/>
          <a:stretch>
            <a:fillRect/>
          </a:stretch>
        </p:blipFill>
        <p:spPr>
          <a:xfrm>
            <a:off x="0" y="3896206"/>
            <a:ext cx="5404396" cy="2961794"/>
          </a:xfrm>
          <a:prstGeom prst="rect">
            <a:avLst/>
          </a:prstGeom>
        </p:spPr>
      </p:pic>
      <p:pic>
        <p:nvPicPr>
          <p:cNvPr id="5" name="Picture 4">
            <a:extLst>
              <a:ext uri="{FF2B5EF4-FFF2-40B4-BE49-F238E27FC236}">
                <a16:creationId xmlns:a16="http://schemas.microsoft.com/office/drawing/2014/main" id="{E1C2C4E7-836D-0F5C-1D30-20FA27F13901}"/>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8EA54537-3DDA-C9F2-587A-36D9EEABB757}"/>
              </a:ext>
            </a:extLst>
          </p:cNvPr>
          <p:cNvPicPr>
            <a:picLocks noChangeAspect="1"/>
          </p:cNvPicPr>
          <p:nvPr/>
        </p:nvPicPr>
        <p:blipFill>
          <a:blip r:embed="rId2"/>
          <a:stretch>
            <a:fillRect/>
          </a:stretch>
        </p:blipFill>
        <p:spPr>
          <a:xfrm>
            <a:off x="9284073" y="3026880"/>
            <a:ext cx="2552700" cy="1209675"/>
          </a:xfrm>
          <a:prstGeom prst="rect">
            <a:avLst/>
          </a:prstGeom>
        </p:spPr>
      </p:pic>
      <p:pic>
        <p:nvPicPr>
          <p:cNvPr id="3" name="Picture 2">
            <a:extLst>
              <a:ext uri="{FF2B5EF4-FFF2-40B4-BE49-F238E27FC236}">
                <a16:creationId xmlns:a16="http://schemas.microsoft.com/office/drawing/2014/main" id="{DF7C4842-7205-89F4-CD55-AA771CCC21A8}"/>
              </a:ext>
            </a:extLst>
          </p:cNvPr>
          <p:cNvPicPr>
            <a:picLocks noChangeAspect="1"/>
          </p:cNvPicPr>
          <p:nvPr/>
        </p:nvPicPr>
        <p:blipFill>
          <a:blip r:embed="rId3"/>
          <a:stretch>
            <a:fillRect/>
          </a:stretch>
        </p:blipFill>
        <p:spPr>
          <a:xfrm>
            <a:off x="2194152" y="1250337"/>
            <a:ext cx="7019925" cy="49720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49 974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25389EE7-697A-B778-5C31-A9BFB26CE911}"/>
              </a:ext>
            </a:extLst>
          </p:cNvPr>
          <p:cNvPicPr>
            <a:picLocks noChangeAspect="1"/>
          </p:cNvPicPr>
          <p:nvPr/>
        </p:nvPicPr>
        <p:blipFill>
          <a:blip r:embed="rId2"/>
          <a:stretch>
            <a:fillRect/>
          </a:stretch>
        </p:blipFill>
        <p:spPr>
          <a:xfrm>
            <a:off x="1762125" y="1032895"/>
            <a:ext cx="8667750" cy="37734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2D4017BB-678F-F459-9307-D2423716F60A}"/>
              </a:ext>
            </a:extLst>
          </p:cNvPr>
          <p:cNvPicPr>
            <a:picLocks noChangeAspect="1"/>
          </p:cNvPicPr>
          <p:nvPr/>
        </p:nvPicPr>
        <p:blipFill>
          <a:blip r:embed="rId3"/>
          <a:stretch>
            <a:fillRect/>
          </a:stretch>
        </p:blipFill>
        <p:spPr>
          <a:xfrm>
            <a:off x="0" y="10099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373BAE6-87BF-61A7-27D5-2C3B29E518CB}"/>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9C585845-50DF-279E-3826-68140615DEFD}"/>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4BBA4B64-2D04-F5D4-493E-50D0A6FAFC56}"/>
              </a:ext>
            </a:extLst>
          </p:cNvPr>
          <p:cNvPicPr>
            <a:picLocks noChangeAspect="1"/>
          </p:cNvPicPr>
          <p:nvPr/>
        </p:nvPicPr>
        <p:blipFill>
          <a:blip r:embed="rId3"/>
          <a:stretch>
            <a:fillRect/>
          </a:stretch>
        </p:blipFill>
        <p:spPr>
          <a:xfrm>
            <a:off x="0" y="99956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A4F98F9-3BFE-8417-5842-70FC4443F0B0}"/>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A07A753-EE09-BC99-A2C1-C25BA739910D}"/>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943</TotalTime>
  <Words>620</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176</cp:revision>
  <dcterms:created xsi:type="dcterms:W3CDTF">2020-01-06T09:48:40Z</dcterms:created>
  <dcterms:modified xsi:type="dcterms:W3CDTF">2024-08-20T12:18:49Z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