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07/08/2024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31 </a:t>
            </a:r>
            <a:r>
              <a:rPr lang="en-US" altLang="en-US" sz="1600" b="1" dirty="0"/>
              <a:t>(</a:t>
            </a:r>
            <a:r>
              <a:rPr lang="en-US" altLang="en-US" b="1" dirty="0"/>
              <a:t>29/07/2024 – 04/08/2024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B09E5518-7B84-2339-BA27-5CBB9EACCBD9}"/>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 (13000 MW from September onwards)</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48 819 MW</a:t>
            </a:r>
            <a:endParaRPr lang="en-ZA" sz="1600" dirty="0"/>
          </a:p>
          <a:p>
            <a:pPr>
              <a:spcBef>
                <a:spcPts val="0"/>
              </a:spcBef>
              <a:buClr>
                <a:schemeClr val="tx2">
                  <a:lumMod val="50000"/>
                </a:schemeClr>
              </a:buClr>
            </a:pPr>
            <a:r>
              <a:rPr lang="en-ZA" sz="1600" dirty="0"/>
              <a:t>Installed Dispatchable Capacity: </a:t>
            </a:r>
            <a:r>
              <a:rPr lang="en-ZA" sz="1600" b="1" dirty="0"/>
              <a:t>49 974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555F016-3E8E-70F2-0DA0-CEF880E96E9D}"/>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10" name="Picture 9">
            <a:extLst>
              <a:ext uri="{FF2B5EF4-FFF2-40B4-BE49-F238E27FC236}">
                <a16:creationId xmlns:a16="http://schemas.microsoft.com/office/drawing/2014/main" id="{0DF8FD34-53DF-72C6-08A0-1EAD4AC017AC}"/>
              </a:ext>
            </a:extLst>
          </p:cNvPr>
          <p:cNvPicPr>
            <a:picLocks noChangeAspect="1"/>
          </p:cNvPicPr>
          <p:nvPr/>
        </p:nvPicPr>
        <p:blipFill>
          <a:blip r:embed="rId4"/>
          <a:stretch>
            <a:fillRect/>
          </a:stretch>
        </p:blipFill>
        <p:spPr>
          <a:xfrm>
            <a:off x="5481098" y="976311"/>
            <a:ext cx="3659370" cy="2777025"/>
          </a:xfrm>
          <a:prstGeom prst="rect">
            <a:avLst/>
          </a:prstGeom>
        </p:spPr>
      </p:pic>
      <p:pic>
        <p:nvPicPr>
          <p:cNvPr id="5" name="Picture 4">
            <a:extLst>
              <a:ext uri="{FF2B5EF4-FFF2-40B4-BE49-F238E27FC236}">
                <a16:creationId xmlns:a16="http://schemas.microsoft.com/office/drawing/2014/main" id="{230C51B4-9B49-B9EC-C150-2E1C1AAA65E0}"/>
              </a:ext>
            </a:extLst>
          </p:cNvPr>
          <p:cNvPicPr>
            <a:picLocks noChangeAspect="1"/>
          </p:cNvPicPr>
          <p:nvPr/>
        </p:nvPicPr>
        <p:blipFill>
          <a:blip r:embed="rId5"/>
          <a:stretch>
            <a:fillRect/>
          </a:stretch>
        </p:blipFill>
        <p:spPr>
          <a:xfrm>
            <a:off x="9409067" y="3291370"/>
            <a:ext cx="2552700" cy="1209675"/>
          </a:xfrm>
          <a:prstGeom prst="rect">
            <a:avLst/>
          </a:prstGeom>
        </p:spPr>
      </p:pic>
      <p:pic>
        <p:nvPicPr>
          <p:cNvPr id="3" name="Picture 2">
            <a:extLst>
              <a:ext uri="{FF2B5EF4-FFF2-40B4-BE49-F238E27FC236}">
                <a16:creationId xmlns:a16="http://schemas.microsoft.com/office/drawing/2014/main" id="{CF9BD6A9-02C7-AF6E-B412-32378E24B324}"/>
              </a:ext>
            </a:extLst>
          </p:cNvPr>
          <p:cNvPicPr>
            <a:picLocks noChangeAspect="1"/>
          </p:cNvPicPr>
          <p:nvPr/>
        </p:nvPicPr>
        <p:blipFill>
          <a:blip r:embed="rId6"/>
          <a:stretch>
            <a:fillRect/>
          </a:stretch>
        </p:blipFill>
        <p:spPr>
          <a:xfrm>
            <a:off x="0" y="3896207"/>
            <a:ext cx="5404396" cy="296179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D9B88C6E-096D-7384-C2BE-59440669DD27}"/>
              </a:ext>
            </a:extLst>
          </p:cNvPr>
          <p:cNvPicPr>
            <a:picLocks noChangeAspect="1"/>
          </p:cNvPicPr>
          <p:nvPr/>
        </p:nvPicPr>
        <p:blipFill>
          <a:blip r:embed="rId2"/>
          <a:stretch>
            <a:fillRect/>
          </a:stretch>
        </p:blipFill>
        <p:spPr>
          <a:xfrm>
            <a:off x="9192831" y="2824160"/>
            <a:ext cx="2552700" cy="1209675"/>
          </a:xfrm>
          <a:prstGeom prst="rect">
            <a:avLst/>
          </a:prstGeom>
        </p:spPr>
      </p:pic>
      <p:pic>
        <p:nvPicPr>
          <p:cNvPr id="5" name="Picture 4">
            <a:extLst>
              <a:ext uri="{FF2B5EF4-FFF2-40B4-BE49-F238E27FC236}">
                <a16:creationId xmlns:a16="http://schemas.microsoft.com/office/drawing/2014/main" id="{18E78F05-9F94-9AEF-DAE8-65A2B4E74D42}"/>
              </a:ext>
            </a:extLst>
          </p:cNvPr>
          <p:cNvPicPr>
            <a:picLocks noChangeAspect="1"/>
          </p:cNvPicPr>
          <p:nvPr/>
        </p:nvPicPr>
        <p:blipFill>
          <a:blip r:embed="rId3"/>
          <a:stretch>
            <a:fillRect/>
          </a:stretch>
        </p:blipFill>
        <p:spPr>
          <a:xfrm>
            <a:off x="2089648" y="1168037"/>
            <a:ext cx="7019925" cy="48006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49 974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D226B338-A712-31BA-C5B4-D30F536CDB23}"/>
              </a:ext>
            </a:extLst>
          </p:cNvPr>
          <p:cNvPicPr>
            <a:picLocks noChangeAspect="1"/>
          </p:cNvPicPr>
          <p:nvPr/>
        </p:nvPicPr>
        <p:blipFill>
          <a:blip r:embed="rId2"/>
          <a:stretch>
            <a:fillRect/>
          </a:stretch>
        </p:blipFill>
        <p:spPr>
          <a:xfrm>
            <a:off x="1762125" y="1016116"/>
            <a:ext cx="8667750" cy="379024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96CF295-7A3C-CC9B-69CC-387546899803}"/>
              </a:ext>
            </a:extLst>
          </p:cNvPr>
          <p:cNvPicPr>
            <a:picLocks noChangeAspect="1"/>
          </p:cNvPicPr>
          <p:nvPr/>
        </p:nvPicPr>
        <p:blipFill>
          <a:blip r:embed="rId3"/>
          <a:stretch>
            <a:fillRect/>
          </a:stretch>
        </p:blipFill>
        <p:spPr>
          <a:xfrm>
            <a:off x="0" y="102674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294A20A9-575D-69C1-A7D0-DEBD74C0F809}"/>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1CD5A3C-8E0A-0A67-4094-068D67C254E8}"/>
              </a:ext>
            </a:extLst>
          </p:cNvPr>
          <p:cNvPicPr>
            <a:picLocks noChangeAspect="1"/>
          </p:cNvPicPr>
          <p:nvPr/>
        </p:nvPicPr>
        <p:blipFill>
          <a:blip r:embed="rId2"/>
          <a:stretch>
            <a:fillRect/>
          </a:stretch>
        </p:blipFill>
        <p:spPr>
          <a:xfrm>
            <a:off x="0" y="969422"/>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E41F3E7-4577-7649-2459-B56663CE4DE4}"/>
              </a:ext>
            </a:extLst>
          </p:cNvPr>
          <p:cNvPicPr>
            <a:picLocks noChangeAspect="1"/>
          </p:cNvPicPr>
          <p:nvPr/>
        </p:nvPicPr>
        <p:blipFill>
          <a:blip r:embed="rId3"/>
          <a:stretch>
            <a:fillRect/>
          </a:stretch>
        </p:blipFill>
        <p:spPr>
          <a:xfrm>
            <a:off x="0" y="99956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1BFD357F-3BFA-2E37-3FBF-0FC500EB9342}"/>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E96EC21C-D85B-92FC-3239-EFCBBAE4D4A8}"/>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932</TotalTime>
  <Words>620</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172</cp:revision>
  <dcterms:created xsi:type="dcterms:W3CDTF">2020-01-06T09:48:40Z</dcterms:created>
  <dcterms:modified xsi:type="dcterms:W3CDTF">2024-08-07T07:40:25Z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