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17/07/2024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28 </a:t>
            </a:r>
            <a:r>
              <a:rPr lang="en-US" altLang="en-US" sz="1600" b="1" dirty="0"/>
              <a:t>(</a:t>
            </a:r>
            <a:r>
              <a:rPr lang="en-US" altLang="en-US" b="1" dirty="0"/>
              <a:t>08/07/2024 – 14/07/2024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A23EEB68-E162-1249-65D3-5A03AF113ABE}"/>
              </a:ext>
            </a:extLst>
          </p:cNvPr>
          <p:cNvPicPr>
            <a:picLocks noChangeAspect="1"/>
          </p:cNvPicPr>
          <p:nvPr/>
        </p:nvPicPr>
        <p:blipFill>
          <a:blip r:embed="rId2"/>
          <a:stretch>
            <a:fillRect/>
          </a:stretch>
        </p:blipFill>
        <p:spPr>
          <a:xfrm>
            <a:off x="1328736" y="1915069"/>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48 906 MW</a:t>
            </a:r>
            <a:endParaRPr lang="en-ZA" sz="1600" dirty="0"/>
          </a:p>
          <a:p>
            <a:pPr>
              <a:spcBef>
                <a:spcPts val="0"/>
              </a:spcBef>
              <a:buClr>
                <a:schemeClr val="tx2">
                  <a:lumMod val="50000"/>
                </a:schemeClr>
              </a:buClr>
            </a:pPr>
            <a:r>
              <a:rPr lang="en-ZA" sz="1600" dirty="0"/>
              <a:t>Installed Dispatchable Capacity: </a:t>
            </a:r>
            <a:r>
              <a:rPr lang="en-ZA" sz="1600" b="1" dirty="0"/>
              <a:t>49 911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9903CFBB-8DC8-CA6B-E640-6CFA70B57944}"/>
              </a:ext>
            </a:extLst>
          </p:cNvPr>
          <p:cNvPicPr>
            <a:picLocks noChangeAspect="1"/>
          </p:cNvPicPr>
          <p:nvPr/>
        </p:nvPicPr>
        <p:blipFill>
          <a:blip r:embed="rId3"/>
          <a:stretch>
            <a:fillRect/>
          </a:stretch>
        </p:blipFill>
        <p:spPr>
          <a:xfrm>
            <a:off x="1913025"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10" name="Picture 9">
            <a:extLst>
              <a:ext uri="{FF2B5EF4-FFF2-40B4-BE49-F238E27FC236}">
                <a16:creationId xmlns:a16="http://schemas.microsoft.com/office/drawing/2014/main" id="{0DF8FD34-53DF-72C6-08A0-1EAD4AC017AC}"/>
              </a:ext>
            </a:extLst>
          </p:cNvPr>
          <p:cNvPicPr>
            <a:picLocks noChangeAspect="1"/>
          </p:cNvPicPr>
          <p:nvPr/>
        </p:nvPicPr>
        <p:blipFill>
          <a:blip r:embed="rId4"/>
          <a:stretch>
            <a:fillRect/>
          </a:stretch>
        </p:blipFill>
        <p:spPr>
          <a:xfrm>
            <a:off x="5481098" y="976311"/>
            <a:ext cx="3659370" cy="2777025"/>
          </a:xfrm>
          <a:prstGeom prst="rect">
            <a:avLst/>
          </a:prstGeom>
        </p:spPr>
      </p:pic>
      <p:pic>
        <p:nvPicPr>
          <p:cNvPr id="5" name="Picture 4">
            <a:extLst>
              <a:ext uri="{FF2B5EF4-FFF2-40B4-BE49-F238E27FC236}">
                <a16:creationId xmlns:a16="http://schemas.microsoft.com/office/drawing/2014/main" id="{230C51B4-9B49-B9EC-C150-2E1C1AAA65E0}"/>
              </a:ext>
            </a:extLst>
          </p:cNvPr>
          <p:cNvPicPr>
            <a:picLocks noChangeAspect="1"/>
          </p:cNvPicPr>
          <p:nvPr/>
        </p:nvPicPr>
        <p:blipFill>
          <a:blip r:embed="rId5"/>
          <a:stretch>
            <a:fillRect/>
          </a:stretch>
        </p:blipFill>
        <p:spPr>
          <a:xfrm>
            <a:off x="9409067" y="3291370"/>
            <a:ext cx="2552700" cy="1209675"/>
          </a:xfrm>
          <a:prstGeom prst="rect">
            <a:avLst/>
          </a:prstGeom>
        </p:spPr>
      </p:pic>
      <p:pic>
        <p:nvPicPr>
          <p:cNvPr id="2" name="Picture 1">
            <a:extLst>
              <a:ext uri="{FF2B5EF4-FFF2-40B4-BE49-F238E27FC236}">
                <a16:creationId xmlns:a16="http://schemas.microsoft.com/office/drawing/2014/main" id="{B7F59859-E59B-4E4D-F777-DA585B1BF13D}"/>
              </a:ext>
            </a:extLst>
          </p:cNvPr>
          <p:cNvPicPr>
            <a:picLocks noChangeAspect="1"/>
          </p:cNvPicPr>
          <p:nvPr/>
        </p:nvPicPr>
        <p:blipFill>
          <a:blip r:embed="rId6"/>
          <a:stretch>
            <a:fillRect/>
          </a:stretch>
        </p:blipFill>
        <p:spPr>
          <a:xfrm>
            <a:off x="0" y="3896207"/>
            <a:ext cx="5404396" cy="296179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4" name="Picture 3">
            <a:extLst>
              <a:ext uri="{FF2B5EF4-FFF2-40B4-BE49-F238E27FC236}">
                <a16:creationId xmlns:a16="http://schemas.microsoft.com/office/drawing/2014/main" id="{D9B88C6E-096D-7384-C2BE-59440669DD27}"/>
              </a:ext>
            </a:extLst>
          </p:cNvPr>
          <p:cNvPicPr>
            <a:picLocks noChangeAspect="1"/>
          </p:cNvPicPr>
          <p:nvPr/>
        </p:nvPicPr>
        <p:blipFill>
          <a:blip r:embed="rId2"/>
          <a:stretch>
            <a:fillRect/>
          </a:stretch>
        </p:blipFill>
        <p:spPr>
          <a:xfrm>
            <a:off x="9192831" y="2824160"/>
            <a:ext cx="2552700" cy="1209675"/>
          </a:xfrm>
          <a:prstGeom prst="rect">
            <a:avLst/>
          </a:prstGeom>
        </p:spPr>
      </p:pic>
      <p:pic>
        <p:nvPicPr>
          <p:cNvPr id="5" name="Picture 4">
            <a:extLst>
              <a:ext uri="{FF2B5EF4-FFF2-40B4-BE49-F238E27FC236}">
                <a16:creationId xmlns:a16="http://schemas.microsoft.com/office/drawing/2014/main" id="{18E78F05-9F94-9AEF-DAE8-65A2B4E74D42}"/>
              </a:ext>
            </a:extLst>
          </p:cNvPr>
          <p:cNvPicPr>
            <a:picLocks noChangeAspect="1"/>
          </p:cNvPicPr>
          <p:nvPr/>
        </p:nvPicPr>
        <p:blipFill>
          <a:blip r:embed="rId3"/>
          <a:stretch>
            <a:fillRect/>
          </a:stretch>
        </p:blipFill>
        <p:spPr>
          <a:xfrm>
            <a:off x="2089648" y="1168037"/>
            <a:ext cx="7019925" cy="48006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49 911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5" name="Picture 4">
            <a:extLst>
              <a:ext uri="{FF2B5EF4-FFF2-40B4-BE49-F238E27FC236}">
                <a16:creationId xmlns:a16="http://schemas.microsoft.com/office/drawing/2014/main" id="{FA46AF8E-B440-5B80-5203-0FA2FAB306E9}"/>
              </a:ext>
            </a:extLst>
          </p:cNvPr>
          <p:cNvPicPr>
            <a:picLocks noChangeAspect="1"/>
          </p:cNvPicPr>
          <p:nvPr/>
        </p:nvPicPr>
        <p:blipFill>
          <a:blip r:embed="rId2"/>
          <a:stretch>
            <a:fillRect/>
          </a:stretch>
        </p:blipFill>
        <p:spPr>
          <a:xfrm>
            <a:off x="1762125" y="1033054"/>
            <a:ext cx="8667750" cy="377330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8549800A-83B7-FC95-4E7C-25698CEB0E0C}"/>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B50B228B-79F0-AD91-2FD3-7C37FCB61548}"/>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6C33B813-9827-8A1C-F0B3-B2ADBD4B9F94}"/>
              </a:ext>
            </a:extLst>
          </p:cNvPr>
          <p:cNvPicPr>
            <a:picLocks noChangeAspect="1"/>
          </p:cNvPicPr>
          <p:nvPr/>
        </p:nvPicPr>
        <p:blipFill>
          <a:blip r:embed="rId2"/>
          <a:stretch>
            <a:fillRect/>
          </a:stretch>
        </p:blipFill>
        <p:spPr>
          <a:xfrm>
            <a:off x="0" y="966466"/>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2692BD3B-1AEB-4E9E-82A3-F8466D19DB97}"/>
              </a:ext>
            </a:extLst>
          </p:cNvPr>
          <p:cNvPicPr>
            <a:picLocks noChangeAspect="1"/>
          </p:cNvPicPr>
          <p:nvPr/>
        </p:nvPicPr>
        <p:blipFill>
          <a:blip r:embed="rId3"/>
          <a:stretch>
            <a:fillRect/>
          </a:stretch>
        </p:blipFill>
        <p:spPr>
          <a:xfrm>
            <a:off x="0" y="98854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5A46DB0B-8732-54BC-4E6B-09C515504F08}"/>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06A598EE-4F56-EE67-4E2C-9BF7D491868E}"/>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913</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165</cp:revision>
  <dcterms:created xsi:type="dcterms:W3CDTF">2020-01-06T09:48:40Z</dcterms:created>
  <dcterms:modified xsi:type="dcterms:W3CDTF">2024-07-17T05:56:40Z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