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09/07/2024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27 </a:t>
            </a:r>
            <a:r>
              <a:rPr lang="en-US" altLang="en-US" sz="1600" b="1" dirty="0"/>
              <a:t>(</a:t>
            </a:r>
            <a:r>
              <a:rPr lang="en-US" altLang="en-US" b="1" dirty="0"/>
              <a:t>01/07/2024 – 07/07/2024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45A7A072-65A3-8F94-A9C8-E949B3103B4A}"/>
              </a:ext>
            </a:extLst>
          </p:cNvPr>
          <p:cNvPicPr>
            <a:picLocks noChangeAspect="1"/>
          </p:cNvPicPr>
          <p:nvPr/>
        </p:nvPicPr>
        <p:blipFill>
          <a:blip r:embed="rId2"/>
          <a:stretch>
            <a:fillRect/>
          </a:stretch>
        </p:blipFill>
        <p:spPr>
          <a:xfrm>
            <a:off x="1328736" y="234179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48 906 MW</a:t>
            </a:r>
            <a:endParaRPr lang="en-ZA" sz="1600" dirty="0"/>
          </a:p>
          <a:p>
            <a:pPr>
              <a:spcBef>
                <a:spcPts val="0"/>
              </a:spcBef>
              <a:buClr>
                <a:schemeClr val="tx2">
                  <a:lumMod val="50000"/>
                </a:schemeClr>
              </a:buClr>
            </a:pPr>
            <a:r>
              <a:rPr lang="en-ZA" sz="1600" dirty="0"/>
              <a:t>Installed Dispatchable Capacity: </a:t>
            </a:r>
            <a:r>
              <a:rPr lang="en-ZA" sz="1600" b="1" dirty="0"/>
              <a:t>49 911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B6D6D7CA-BCC1-41A7-367F-2CFA7F5E14D9}"/>
              </a:ext>
            </a:extLst>
          </p:cNvPr>
          <p:cNvPicPr>
            <a:picLocks noChangeAspect="1"/>
          </p:cNvPicPr>
          <p:nvPr/>
        </p:nvPicPr>
        <p:blipFill>
          <a:blip r:embed="rId3"/>
          <a:stretch>
            <a:fillRect/>
          </a:stretch>
        </p:blipFill>
        <p:spPr>
          <a:xfrm>
            <a:off x="1869482"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10" name="Picture 9">
            <a:extLst>
              <a:ext uri="{FF2B5EF4-FFF2-40B4-BE49-F238E27FC236}">
                <a16:creationId xmlns:a16="http://schemas.microsoft.com/office/drawing/2014/main" id="{0DF8FD34-53DF-72C6-08A0-1EAD4AC017AC}"/>
              </a:ext>
            </a:extLst>
          </p:cNvPr>
          <p:cNvPicPr>
            <a:picLocks noChangeAspect="1"/>
          </p:cNvPicPr>
          <p:nvPr/>
        </p:nvPicPr>
        <p:blipFill>
          <a:blip r:embed="rId4"/>
          <a:stretch>
            <a:fillRect/>
          </a:stretch>
        </p:blipFill>
        <p:spPr>
          <a:xfrm>
            <a:off x="5481098" y="976311"/>
            <a:ext cx="3659370" cy="2777025"/>
          </a:xfrm>
          <a:prstGeom prst="rect">
            <a:avLst/>
          </a:prstGeom>
        </p:spPr>
      </p:pic>
      <p:pic>
        <p:nvPicPr>
          <p:cNvPr id="5" name="Picture 4">
            <a:extLst>
              <a:ext uri="{FF2B5EF4-FFF2-40B4-BE49-F238E27FC236}">
                <a16:creationId xmlns:a16="http://schemas.microsoft.com/office/drawing/2014/main" id="{230C51B4-9B49-B9EC-C150-2E1C1AAA65E0}"/>
              </a:ext>
            </a:extLst>
          </p:cNvPr>
          <p:cNvPicPr>
            <a:picLocks noChangeAspect="1"/>
          </p:cNvPicPr>
          <p:nvPr/>
        </p:nvPicPr>
        <p:blipFill>
          <a:blip r:embed="rId5"/>
          <a:stretch>
            <a:fillRect/>
          </a:stretch>
        </p:blipFill>
        <p:spPr>
          <a:xfrm>
            <a:off x="9409067" y="3291370"/>
            <a:ext cx="2552700" cy="1209675"/>
          </a:xfrm>
          <a:prstGeom prst="rect">
            <a:avLst/>
          </a:prstGeom>
        </p:spPr>
      </p:pic>
      <p:pic>
        <p:nvPicPr>
          <p:cNvPr id="6" name="Picture 5">
            <a:extLst>
              <a:ext uri="{FF2B5EF4-FFF2-40B4-BE49-F238E27FC236}">
                <a16:creationId xmlns:a16="http://schemas.microsoft.com/office/drawing/2014/main" id="{8613B36D-6BF2-3E2D-DA3B-74FAE76D0170}"/>
              </a:ext>
            </a:extLst>
          </p:cNvPr>
          <p:cNvPicPr>
            <a:picLocks noChangeAspect="1"/>
          </p:cNvPicPr>
          <p:nvPr/>
        </p:nvPicPr>
        <p:blipFill>
          <a:blip r:embed="rId6"/>
          <a:stretch>
            <a:fillRect/>
          </a:stretch>
        </p:blipFill>
        <p:spPr>
          <a:xfrm>
            <a:off x="0" y="3896207"/>
            <a:ext cx="5404396" cy="2961793"/>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4" name="Picture 3">
            <a:extLst>
              <a:ext uri="{FF2B5EF4-FFF2-40B4-BE49-F238E27FC236}">
                <a16:creationId xmlns:a16="http://schemas.microsoft.com/office/drawing/2014/main" id="{D9B88C6E-096D-7384-C2BE-59440669DD27}"/>
              </a:ext>
            </a:extLst>
          </p:cNvPr>
          <p:cNvPicPr>
            <a:picLocks noChangeAspect="1"/>
          </p:cNvPicPr>
          <p:nvPr/>
        </p:nvPicPr>
        <p:blipFill>
          <a:blip r:embed="rId2"/>
          <a:stretch>
            <a:fillRect/>
          </a:stretch>
        </p:blipFill>
        <p:spPr>
          <a:xfrm>
            <a:off x="9192831" y="2824160"/>
            <a:ext cx="2552700" cy="1209675"/>
          </a:xfrm>
          <a:prstGeom prst="rect">
            <a:avLst/>
          </a:prstGeom>
        </p:spPr>
      </p:pic>
      <p:pic>
        <p:nvPicPr>
          <p:cNvPr id="5" name="Picture 4">
            <a:extLst>
              <a:ext uri="{FF2B5EF4-FFF2-40B4-BE49-F238E27FC236}">
                <a16:creationId xmlns:a16="http://schemas.microsoft.com/office/drawing/2014/main" id="{18E78F05-9F94-9AEF-DAE8-65A2B4E74D42}"/>
              </a:ext>
            </a:extLst>
          </p:cNvPr>
          <p:cNvPicPr>
            <a:picLocks noChangeAspect="1"/>
          </p:cNvPicPr>
          <p:nvPr/>
        </p:nvPicPr>
        <p:blipFill>
          <a:blip r:embed="rId3"/>
          <a:stretch>
            <a:fillRect/>
          </a:stretch>
        </p:blipFill>
        <p:spPr>
          <a:xfrm>
            <a:off x="2089648" y="1168037"/>
            <a:ext cx="7019925" cy="480060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49 911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96F931F1-04B1-0421-7D87-9E68D5AC3585}"/>
              </a:ext>
            </a:extLst>
          </p:cNvPr>
          <p:cNvPicPr>
            <a:picLocks noChangeAspect="1"/>
          </p:cNvPicPr>
          <p:nvPr/>
        </p:nvPicPr>
        <p:blipFill>
          <a:blip r:embed="rId2"/>
          <a:stretch>
            <a:fillRect/>
          </a:stretch>
        </p:blipFill>
        <p:spPr>
          <a:xfrm>
            <a:off x="1762125" y="1059180"/>
            <a:ext cx="8667750" cy="3747182"/>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0F3AE5A0-DEDE-0F31-756C-CE699F6A3B49}"/>
              </a:ext>
            </a:extLst>
          </p:cNvPr>
          <p:cNvPicPr>
            <a:picLocks noChangeAspect="1"/>
          </p:cNvPicPr>
          <p:nvPr/>
        </p:nvPicPr>
        <p:blipFill>
          <a:blip r:embed="rId3"/>
          <a:stretch>
            <a:fillRect/>
          </a:stretch>
        </p:blipFill>
        <p:spPr>
          <a:xfrm>
            <a:off x="0" y="1016358"/>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16515261-120F-20A8-6E5E-736B336CD325}"/>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A26F33DA-BEC9-B2A5-0419-CF2ADB126ABA}"/>
              </a:ext>
            </a:extLst>
          </p:cNvPr>
          <p:cNvPicPr>
            <a:picLocks noChangeAspect="1"/>
          </p:cNvPicPr>
          <p:nvPr/>
        </p:nvPicPr>
        <p:blipFill>
          <a:blip r:embed="rId2"/>
          <a:stretch>
            <a:fillRect/>
          </a:stretch>
        </p:blipFill>
        <p:spPr>
          <a:xfrm>
            <a:off x="0" y="975175"/>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7C456EDE-6E07-A6E0-1EF8-40CFDABB176F}"/>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9F666B48-7B73-AF06-98E7-438912C4969A}"/>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0FF738CA-E3C4-C4A4-7EDE-9E56DB6DC4BC}"/>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909</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163</cp:revision>
  <dcterms:created xsi:type="dcterms:W3CDTF">2020-01-06T09:48:40Z</dcterms:created>
  <dcterms:modified xsi:type="dcterms:W3CDTF">2024-07-09T12:25:27Z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